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46" r:id="rId2"/>
    <p:sldId id="650" r:id="rId3"/>
    <p:sldId id="686" r:id="rId4"/>
    <p:sldId id="687" r:id="rId5"/>
    <p:sldId id="665" r:id="rId6"/>
    <p:sldId id="666" r:id="rId7"/>
    <p:sldId id="689" r:id="rId8"/>
    <p:sldId id="688" r:id="rId9"/>
    <p:sldId id="667" r:id="rId10"/>
    <p:sldId id="669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1" r:id="rId21"/>
    <p:sldId id="680" r:id="rId22"/>
    <p:sldId id="682" r:id="rId23"/>
    <p:sldId id="683" r:id="rId24"/>
    <p:sldId id="684" r:id="rId25"/>
  </p:sldIdLst>
  <p:sldSz cx="18002250" cy="12601575"/>
  <p:notesSz cx="6858000" cy="9144000"/>
  <p:defaultTextStyle>
    <a:defPPr>
      <a:defRPr lang="pt-BR"/>
    </a:defPPr>
    <a:lvl1pPr marL="0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4395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48790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23185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97580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71975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46370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120765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95160" algn="l" defTabSz="174879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69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99"/>
    <a:srgbClr val="FF0000"/>
    <a:srgbClr val="B9CDE5"/>
    <a:srgbClr val="BFBFBF"/>
    <a:srgbClr val="FF3300"/>
    <a:srgbClr val="66FF33"/>
    <a:srgbClr val="FFFF66"/>
    <a:srgbClr val="66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86441" autoAdjust="0"/>
  </p:normalViewPr>
  <p:slideViewPr>
    <p:cSldViewPr>
      <p:cViewPr>
        <p:scale>
          <a:sx n="40" d="100"/>
          <a:sy n="40" d="100"/>
        </p:scale>
        <p:origin x="-1920" y="-216"/>
      </p:cViewPr>
      <p:guideLst>
        <p:guide orient="horz" pos="3969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projetos inscritos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406</c:v>
                </c:pt>
                <c:pt idx="1">
                  <c:v>370</c:v>
                </c:pt>
                <c:pt idx="2">
                  <c:v>461</c:v>
                </c:pt>
                <c:pt idx="3">
                  <c:v>435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projetos aprovados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  <c:pt idx="0">
                  <c:v>112</c:v>
                </c:pt>
                <c:pt idx="1">
                  <c:v>119</c:v>
                </c:pt>
                <c:pt idx="2">
                  <c:v>112</c:v>
                </c:pt>
                <c:pt idx="3">
                  <c:v>101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projetos aprovados com acessibilidade comunicacional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Plan1!$D$2:$D$5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27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38784"/>
        <c:axId val="74840320"/>
      </c:barChart>
      <c:catAx>
        <c:axId val="748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40320"/>
        <c:crosses val="autoZero"/>
        <c:auto val="1"/>
        <c:lblAlgn val="ctr"/>
        <c:lblOffset val="100"/>
        <c:noMultiLvlLbl val="0"/>
      </c:catAx>
      <c:valAx>
        <c:axId val="7484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838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Projetos Inscritos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Profissionais Negros/as (Direção, roteiro ou outras funções nas demais categorias)</c:v>
                </c:pt>
                <c:pt idx="1">
                  <c:v>Profissionais Mulheres (Direção ou Roteiro)</c:v>
                </c:pt>
                <c:pt idx="2">
                  <c:v>Profissionais com Deficiência  (Direção, roteiro ou outras funções nas demais categorias)</c:v>
                </c:pt>
                <c:pt idx="3">
                  <c:v>Profissinais Indíngenas  (Direção, roteiro ou outras funções nas demais categorias)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101</c:v>
                </c:pt>
                <c:pt idx="1">
                  <c:v>103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Projetos Aprovados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Profissionais Negros/as (Direção, roteiro ou outras funções nas demais categorias)</c:v>
                </c:pt>
                <c:pt idx="1">
                  <c:v>Profissionais Mulheres (Direção ou Roteiro)</c:v>
                </c:pt>
                <c:pt idx="2">
                  <c:v>Profissionais com Deficiência  (Direção, roteiro ou outras funções nas demais categorias)</c:v>
                </c:pt>
                <c:pt idx="3">
                  <c:v>Profissinais Indíngenas  (Direção, roteiro ou outras funções nas demais categorias)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29</c:v>
                </c:pt>
                <c:pt idx="1">
                  <c:v>26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0864"/>
        <c:axId val="5622400"/>
      </c:barChart>
      <c:catAx>
        <c:axId val="56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22400"/>
        <c:crosses val="autoZero"/>
        <c:auto val="1"/>
        <c:lblAlgn val="ctr"/>
        <c:lblOffset val="100"/>
        <c:noMultiLvlLbl val="0"/>
      </c:catAx>
      <c:valAx>
        <c:axId val="562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2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98288064390615"/>
          <c:y val="0.4161508359340545"/>
          <c:w val="0.13618508395059098"/>
          <c:h val="0.120933743052118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101 PROJETOS APROVADO</a:t>
            </a:r>
            <a:r>
              <a:rPr lang="en-US" dirty="0" smtClean="0"/>
              <a:t>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PERFIL DAS EQUIPES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PROFISSIONAIS NEGROS/AS</c:v>
                </c:pt>
                <c:pt idx="1">
                  <c:v>PROFISSIONAIS MULHERES </c:v>
                </c:pt>
                <c:pt idx="2">
                  <c:v>PROFISSIONAIS COM DEFICIÊNCIA</c:v>
                </c:pt>
                <c:pt idx="3">
                  <c:v>PROJETOS SEM PERFIL DE INCLUSÃO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0.28710000000000002</c:v>
                </c:pt>
                <c:pt idx="1">
                  <c:v>0.25740000000000002</c:v>
                </c:pt>
                <c:pt idx="2">
                  <c:v>5.9400000000000001E-2</c:v>
                </c:pt>
                <c:pt idx="3">
                  <c:v>0.39610000000000001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17012069580921269"/>
          <c:y val="0.92349499746941699"/>
          <c:w val="0.67326774566419334"/>
          <c:h val="6.9156282018047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26968" y="-7459"/>
            <a:ext cx="6804000" cy="9188035"/>
            <a:chOff x="26968" y="-7459"/>
            <a:chExt cx="6804000" cy="9976728"/>
          </a:xfrm>
        </p:grpSpPr>
        <p:grpSp>
          <p:nvGrpSpPr>
            <p:cNvPr id="6" name="Grupo 24"/>
            <p:cNvGrpSpPr/>
            <p:nvPr/>
          </p:nvGrpSpPr>
          <p:grpSpPr>
            <a:xfrm>
              <a:off x="26968" y="-7459"/>
              <a:ext cx="6804000" cy="9900000"/>
              <a:chOff x="-1" y="1"/>
              <a:chExt cx="6797675" cy="9926638"/>
            </a:xfrm>
          </p:grpSpPr>
          <p:sp>
            <p:nvSpPr>
              <p:cNvPr id="7" name="Espaço Reservado para Data 2"/>
              <p:cNvSpPr txBox="1">
                <a:spLocks/>
              </p:cNvSpPr>
              <p:nvPr/>
            </p:nvSpPr>
            <p:spPr>
              <a:xfrm>
                <a:off x="3846932" y="2"/>
                <a:ext cx="2936849" cy="494754"/>
              </a:xfrm>
              <a:prstGeom prst="rect">
                <a:avLst/>
              </a:prstGeom>
            </p:spPr>
            <p:txBody>
              <a:bodyPr vert="horz" lIns="97292" tIns="48646" rIns="97292" bIns="48646" rtlCol="0"/>
              <a:lstStyle>
                <a:lvl1pPr algn="r">
                  <a:defRPr sz="1300"/>
                </a:lvl1pPr>
              </a:lstStyle>
              <a:p>
                <a:pPr defTabSz="91971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068F1467-6638-4FA8-91A7-55FB3DDEE533}" type="datetimeFigureOut">
                  <a:rPr lang="pt-BR" smtClean="0">
                    <a:latin typeface="Arial" pitchFamily="34" charset="0"/>
                  </a:rPr>
                  <a:pPr defTabSz="91971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05/07/2016</a:t>
                </a:fld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8" name="Espaço Reservado para Número de Slide 4"/>
              <p:cNvSpPr txBox="1">
                <a:spLocks/>
              </p:cNvSpPr>
              <p:nvPr/>
            </p:nvSpPr>
            <p:spPr>
              <a:xfrm>
                <a:off x="3846932" y="9411642"/>
                <a:ext cx="2936849" cy="496375"/>
              </a:xfrm>
              <a:prstGeom prst="rect">
                <a:avLst/>
              </a:prstGeom>
            </p:spPr>
            <p:txBody>
              <a:bodyPr vert="horz" lIns="97292" tIns="48646" rIns="97292" bIns="48646" rtlCol="0" anchor="b"/>
              <a:lstStyle>
                <a:lvl1pPr algn="r">
                  <a:defRPr sz="1300"/>
                </a:lvl1pPr>
              </a:lstStyle>
              <a:p>
                <a:pPr defTabSz="91971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21A727BA-5191-44D3-B19C-B30F03D8EDC0}" type="slidenum">
                  <a:rPr lang="pt-BR" smtClean="0">
                    <a:latin typeface="Arial" pitchFamily="34" charset="0"/>
                  </a:rPr>
                  <a:pPr defTabSz="91971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‹nº›</a:t>
                </a:fld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-1" y="1"/>
                <a:ext cx="6797675" cy="992663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3254230" y="9396169"/>
                <a:ext cx="288061" cy="28684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/>
              </a:p>
            </p:txBody>
          </p:sp>
          <p:sp>
            <p:nvSpPr>
              <p:cNvPr id="11" name="Espaço Reservado para Número de Slide 6"/>
              <p:cNvSpPr txBox="1">
                <a:spLocks/>
              </p:cNvSpPr>
              <p:nvPr/>
            </p:nvSpPr>
            <p:spPr>
              <a:xfrm>
                <a:off x="8005" y="9305837"/>
                <a:ext cx="6775764" cy="499207"/>
              </a:xfrm>
              <a:prstGeom prst="rect">
                <a:avLst/>
              </a:prstGeom>
            </p:spPr>
            <p:txBody>
              <a:bodyPr vert="horz" lIns="88221" tIns="44111" rIns="88221" bIns="44111" rtlCol="0" anchor="ctr"/>
              <a:lstStyle>
                <a:lvl1pPr algn="ctr">
                  <a:defRPr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defRPr>
                </a:lvl1pPr>
              </a:lstStyle>
              <a:p>
                <a:pPr defTabSz="919711">
                  <a:defRPr/>
                </a:pPr>
                <a:fld id="{066CF0D8-877D-4A4B-BE1C-87541174C70C}" type="slidenum">
                  <a:rPr lang="pt-BR" smtClean="0"/>
                  <a:pPr defTabSz="919711">
                    <a:defRPr/>
                  </a:pPr>
                  <a:t>‹nº›</a:t>
                </a:fld>
                <a:endParaRPr lang="pt-BR" dirty="0"/>
              </a:p>
            </p:txBody>
          </p:sp>
          <p:sp>
            <p:nvSpPr>
              <p:cNvPr id="12" name="Forma livre 11"/>
              <p:cNvSpPr/>
              <p:nvPr/>
            </p:nvSpPr>
            <p:spPr>
              <a:xfrm>
                <a:off x="327003" y="391287"/>
                <a:ext cx="6145850" cy="9162200"/>
              </a:xfrm>
              <a:custGeom>
                <a:avLst/>
                <a:gdLst>
                  <a:gd name="connsiteX0" fmla="*/ 0 w 6184964"/>
                  <a:gd name="connsiteY0" fmla="*/ 0 h 9358378"/>
                  <a:gd name="connsiteX1" fmla="*/ 6184964 w 6184964"/>
                  <a:gd name="connsiteY1" fmla="*/ 0 h 9358378"/>
                  <a:gd name="connsiteX2" fmla="*/ 6184964 w 6184964"/>
                  <a:gd name="connsiteY2" fmla="*/ 9358378 h 9358378"/>
                  <a:gd name="connsiteX3" fmla="*/ 0 w 6184964"/>
                  <a:gd name="connsiteY3" fmla="*/ 9358378 h 9358378"/>
                  <a:gd name="connsiteX4" fmla="*/ 0 w 6184964"/>
                  <a:gd name="connsiteY4" fmla="*/ 0 h 9358378"/>
                  <a:gd name="connsiteX0" fmla="*/ 0 w 6184964"/>
                  <a:gd name="connsiteY0" fmla="*/ 0 h 9358378"/>
                  <a:gd name="connsiteX1" fmla="*/ 6184964 w 6184964"/>
                  <a:gd name="connsiteY1" fmla="*/ 0 h 9358378"/>
                  <a:gd name="connsiteX2" fmla="*/ 6184964 w 6184964"/>
                  <a:gd name="connsiteY2" fmla="*/ 9358378 h 9358378"/>
                  <a:gd name="connsiteX3" fmla="*/ 3105192 w 6184964"/>
                  <a:gd name="connsiteY3" fmla="*/ 8943970 h 9358378"/>
                  <a:gd name="connsiteX4" fmla="*/ 0 w 6184964"/>
                  <a:gd name="connsiteY4" fmla="*/ 9358378 h 9358378"/>
                  <a:gd name="connsiteX5" fmla="*/ 0 w 6184964"/>
                  <a:gd name="connsiteY5" fmla="*/ 0 h 935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4964" h="9358378">
                    <a:moveTo>
                      <a:pt x="0" y="0"/>
                    </a:moveTo>
                    <a:lnTo>
                      <a:pt x="6184964" y="0"/>
                    </a:lnTo>
                    <a:lnTo>
                      <a:pt x="6184964" y="9358378"/>
                    </a:lnTo>
                    <a:lnTo>
                      <a:pt x="3105192" y="8943970"/>
                    </a:lnTo>
                    <a:lnTo>
                      <a:pt x="0" y="9358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14300">
                  <a:srgbClr val="0083E6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300" dirty="0"/>
              </a:p>
            </p:txBody>
          </p:sp>
        </p:grpSp>
        <p:pic>
          <p:nvPicPr>
            <p:cNvPr id="13" name="Imagem 12" descr="reciclagem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6982" y="9568688"/>
              <a:ext cx="162778" cy="171791"/>
            </a:xfrm>
            <a:prstGeom prst="rect">
              <a:avLst/>
            </a:prstGeom>
          </p:spPr>
        </p:pic>
        <p:sp>
          <p:nvSpPr>
            <p:cNvPr id="14" name="Espaço Reservado para Número de Slide 4"/>
            <p:cNvSpPr txBox="1">
              <a:spLocks/>
            </p:cNvSpPr>
            <p:nvPr/>
          </p:nvSpPr>
          <p:spPr>
            <a:xfrm>
              <a:off x="3416236" y="9463913"/>
              <a:ext cx="3041426" cy="505356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 defTabSz="919711">
                <a:defRPr/>
              </a:pPr>
              <a:r>
                <a:rPr lang="pt-BR" sz="700" dirty="0" smtClean="0">
                  <a:solidFill>
                    <a:srgbClr val="00B050"/>
                  </a:solidFill>
                </a:rPr>
                <a:t> </a:t>
              </a:r>
              <a:r>
                <a:rPr lang="pt-BR" sz="600" b="1" dirty="0" smtClean="0">
                  <a:solidFill>
                    <a:srgbClr val="006600"/>
                  </a:solidFill>
                </a:rPr>
                <a:t>Responsabilidade Ambiental</a:t>
              </a:r>
              <a:endParaRPr lang="pt-BR" b="1" dirty="0" smtClean="0">
                <a:solidFill>
                  <a:srgbClr val="006600"/>
                </a:solidFill>
              </a:endParaRPr>
            </a:p>
            <a:p>
              <a:pPr defTabSz="919711">
                <a:defRPr/>
              </a:pP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60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7366-CD54-4F23-96C4-4EDC56E9D2C7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4580-22DE-4D81-BD9E-A65F171C53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0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0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4580-22DE-4D81-BD9E-A65F171C537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0169" y="3914657"/>
            <a:ext cx="15301913" cy="2701171"/>
          </a:xfrm>
          <a:prstGeom prst="rect">
            <a:avLst/>
          </a:prstGeom>
        </p:spPr>
        <p:txBody>
          <a:bodyPr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00338" y="7140892"/>
            <a:ext cx="12601575" cy="3220403"/>
          </a:xfrm>
          <a:prstGeom prst="rect">
            <a:avLst/>
          </a:prstGeom>
        </p:spPr>
        <p:txBody>
          <a:bodyPr lIns="174879" tIns="87440" rIns="174879" bIns="874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7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2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UNDO APRESENTAÇÃO SLIDE TODOS POR PE_ATUAL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" y="0"/>
            <a:ext cx="18000000" cy="126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504647"/>
            <a:ext cx="16202025" cy="2100263"/>
          </a:xfrm>
          <a:prstGeom prst="rect">
            <a:avLst/>
          </a:prstGeom>
        </p:spPr>
        <p:txBody>
          <a:bodyPr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00113" y="2940368"/>
            <a:ext cx="16202025" cy="8316457"/>
          </a:xfrm>
          <a:prstGeom prst="rect">
            <a:avLst/>
          </a:prstGeom>
        </p:spPr>
        <p:txBody>
          <a:bodyPr vert="eaVert" lIns="174879" tIns="87440" rIns="174879" bIns="8744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51631" y="504648"/>
            <a:ext cx="4050506" cy="10752177"/>
          </a:xfrm>
          <a:prstGeom prst="rect">
            <a:avLst/>
          </a:prstGeom>
        </p:spPr>
        <p:txBody>
          <a:bodyPr vert="eaVert"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00113" y="504648"/>
            <a:ext cx="11851481" cy="10752177"/>
          </a:xfrm>
          <a:prstGeom prst="rect">
            <a:avLst/>
          </a:prstGeom>
        </p:spPr>
        <p:txBody>
          <a:bodyPr vert="eaVert" lIns="174879" tIns="87440" rIns="174879" bIns="8744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504647"/>
            <a:ext cx="16202025" cy="2100263"/>
          </a:xfrm>
          <a:prstGeom prst="rect">
            <a:avLst/>
          </a:prstGeom>
        </p:spPr>
        <p:txBody>
          <a:bodyPr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940368"/>
            <a:ext cx="16202025" cy="8316457"/>
          </a:xfrm>
          <a:prstGeom prst="rect">
            <a:avLst/>
          </a:prstGeom>
        </p:spPr>
        <p:txBody>
          <a:bodyPr lIns="174879" tIns="87440" rIns="174879" bIns="87440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pic>
        <p:nvPicPr>
          <p:cNvPr id="7" name="Imagem 6" descr="FUNDO APRESENTAÇÃO SLIDE TODOS POR PE_ATUAL2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5" y="0"/>
            <a:ext cx="18000000" cy="126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53" y="8097680"/>
            <a:ext cx="15301913" cy="2502813"/>
          </a:xfrm>
          <a:prstGeom prst="rect">
            <a:avLst/>
          </a:prstGeom>
        </p:spPr>
        <p:txBody>
          <a:bodyPr lIns="174879" tIns="87440" rIns="174879" bIns="87440" anchor="t"/>
          <a:lstStyle>
            <a:lvl1pPr algn="l">
              <a:defRPr sz="77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53" y="5341086"/>
            <a:ext cx="15301913" cy="2756594"/>
          </a:xfrm>
          <a:prstGeom prst="rect">
            <a:avLst/>
          </a:prstGeom>
        </p:spPr>
        <p:txBody>
          <a:bodyPr lIns="174879" tIns="87440" rIns="174879" bIns="87440"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743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4879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6231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4975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37197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2463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12076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699516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504647"/>
            <a:ext cx="16202025" cy="2100263"/>
          </a:xfrm>
          <a:prstGeom prst="rect">
            <a:avLst/>
          </a:prstGeom>
        </p:spPr>
        <p:txBody>
          <a:bodyPr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0112" y="2940368"/>
            <a:ext cx="7950994" cy="8316457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 sz="54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51144" y="2940368"/>
            <a:ext cx="7950994" cy="8316457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 sz="54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504647"/>
            <a:ext cx="16202025" cy="2100263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0113" y="2820770"/>
            <a:ext cx="7954120" cy="1175563"/>
          </a:xfrm>
          <a:prstGeom prst="rect">
            <a:avLst/>
          </a:prstGeom>
        </p:spPr>
        <p:txBody>
          <a:bodyPr lIns="174879" tIns="87440" rIns="174879" bIns="87440" anchor="b"/>
          <a:lstStyle>
            <a:lvl1pPr marL="0" indent="0">
              <a:buNone/>
              <a:defRPr sz="4600" b="1"/>
            </a:lvl1pPr>
            <a:lvl2pPr marL="874395" indent="0">
              <a:buNone/>
              <a:defRPr sz="3800" b="1"/>
            </a:lvl2pPr>
            <a:lvl3pPr marL="1748790" indent="0">
              <a:buNone/>
              <a:defRPr sz="3400" b="1"/>
            </a:lvl3pPr>
            <a:lvl4pPr marL="2623185" indent="0">
              <a:buNone/>
              <a:defRPr sz="3100" b="1"/>
            </a:lvl4pPr>
            <a:lvl5pPr marL="3497580" indent="0">
              <a:buNone/>
              <a:defRPr sz="3100" b="1"/>
            </a:lvl5pPr>
            <a:lvl6pPr marL="4371975" indent="0">
              <a:buNone/>
              <a:defRPr sz="3100" b="1"/>
            </a:lvl6pPr>
            <a:lvl7pPr marL="5246370" indent="0">
              <a:buNone/>
              <a:defRPr sz="3100" b="1"/>
            </a:lvl7pPr>
            <a:lvl8pPr marL="6120765" indent="0">
              <a:buNone/>
              <a:defRPr sz="3100" b="1"/>
            </a:lvl8pPr>
            <a:lvl9pPr marL="6995160" indent="0">
              <a:buNone/>
              <a:defRPr sz="3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00113" y="3996333"/>
            <a:ext cx="7954120" cy="7260492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 sz="4600"/>
            </a:lvl1pPr>
            <a:lvl2pPr>
              <a:defRPr sz="38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144894" y="2820770"/>
            <a:ext cx="7957245" cy="1175563"/>
          </a:xfrm>
          <a:prstGeom prst="rect">
            <a:avLst/>
          </a:prstGeom>
        </p:spPr>
        <p:txBody>
          <a:bodyPr lIns="174879" tIns="87440" rIns="174879" bIns="87440" anchor="b"/>
          <a:lstStyle>
            <a:lvl1pPr marL="0" indent="0">
              <a:buNone/>
              <a:defRPr sz="4600" b="1"/>
            </a:lvl1pPr>
            <a:lvl2pPr marL="874395" indent="0">
              <a:buNone/>
              <a:defRPr sz="3800" b="1"/>
            </a:lvl2pPr>
            <a:lvl3pPr marL="1748790" indent="0">
              <a:buNone/>
              <a:defRPr sz="3400" b="1"/>
            </a:lvl3pPr>
            <a:lvl4pPr marL="2623185" indent="0">
              <a:buNone/>
              <a:defRPr sz="3100" b="1"/>
            </a:lvl4pPr>
            <a:lvl5pPr marL="3497580" indent="0">
              <a:buNone/>
              <a:defRPr sz="3100" b="1"/>
            </a:lvl5pPr>
            <a:lvl6pPr marL="4371975" indent="0">
              <a:buNone/>
              <a:defRPr sz="3100" b="1"/>
            </a:lvl6pPr>
            <a:lvl7pPr marL="5246370" indent="0">
              <a:buNone/>
              <a:defRPr sz="3100" b="1"/>
            </a:lvl7pPr>
            <a:lvl8pPr marL="6120765" indent="0">
              <a:buNone/>
              <a:defRPr sz="3100" b="1"/>
            </a:lvl8pPr>
            <a:lvl9pPr marL="6995160" indent="0">
              <a:buNone/>
              <a:defRPr sz="3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144894" y="3996333"/>
            <a:ext cx="7957245" cy="7260492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 sz="4600"/>
            </a:lvl1pPr>
            <a:lvl2pPr>
              <a:defRPr sz="38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504647"/>
            <a:ext cx="16202025" cy="2100263"/>
          </a:xfrm>
          <a:prstGeom prst="rect">
            <a:avLst/>
          </a:prstGeom>
        </p:spPr>
        <p:txBody>
          <a:bodyPr lIns="174879" tIns="87440" rIns="174879" bIns="87440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4" y="501729"/>
            <a:ext cx="5922616" cy="2135267"/>
          </a:xfrm>
          <a:prstGeom prst="rect">
            <a:avLst/>
          </a:prstGeom>
        </p:spPr>
        <p:txBody>
          <a:bodyPr lIns="174879" tIns="87440" rIns="174879" bIns="87440" anchor="b"/>
          <a:lstStyle>
            <a:lvl1pPr algn="l">
              <a:defRPr sz="3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8380" y="501730"/>
            <a:ext cx="10063758" cy="10755095"/>
          </a:xfrm>
          <a:prstGeom prst="rect">
            <a:avLst/>
          </a:prstGeom>
        </p:spPr>
        <p:txBody>
          <a:bodyPr lIns="174879" tIns="87440" rIns="174879" bIns="87440"/>
          <a:lstStyle>
            <a:lvl1pPr>
              <a:defRPr sz="6100"/>
            </a:lvl1pPr>
            <a:lvl2pPr>
              <a:defRPr sz="5400"/>
            </a:lvl2pPr>
            <a:lvl3pPr>
              <a:defRPr sz="46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0114" y="2636997"/>
            <a:ext cx="5922616" cy="8619828"/>
          </a:xfrm>
          <a:prstGeom prst="rect">
            <a:avLst/>
          </a:prstGeom>
        </p:spPr>
        <p:txBody>
          <a:bodyPr lIns="174879" tIns="87440" rIns="174879" bIns="87440"/>
          <a:lstStyle>
            <a:lvl1pPr marL="0" indent="0">
              <a:buNone/>
              <a:defRPr sz="2700"/>
            </a:lvl1pPr>
            <a:lvl2pPr marL="874395" indent="0">
              <a:buNone/>
              <a:defRPr sz="2300"/>
            </a:lvl2pPr>
            <a:lvl3pPr marL="1748790" indent="0">
              <a:buNone/>
              <a:defRPr sz="1900"/>
            </a:lvl3pPr>
            <a:lvl4pPr marL="2623185" indent="0">
              <a:buNone/>
              <a:defRPr sz="1700"/>
            </a:lvl4pPr>
            <a:lvl5pPr marL="3497580" indent="0">
              <a:buNone/>
              <a:defRPr sz="1700"/>
            </a:lvl5pPr>
            <a:lvl6pPr marL="4371975" indent="0">
              <a:buNone/>
              <a:defRPr sz="1700"/>
            </a:lvl6pPr>
            <a:lvl7pPr marL="5246370" indent="0">
              <a:buNone/>
              <a:defRPr sz="1700"/>
            </a:lvl7pPr>
            <a:lvl8pPr marL="6120765" indent="0">
              <a:buNone/>
              <a:defRPr sz="1700"/>
            </a:lvl8pPr>
            <a:lvl9pPr marL="6995160" indent="0">
              <a:buNone/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8567" y="8821103"/>
            <a:ext cx="10801350" cy="1041381"/>
          </a:xfrm>
          <a:prstGeom prst="rect">
            <a:avLst/>
          </a:prstGeom>
        </p:spPr>
        <p:txBody>
          <a:bodyPr lIns="174879" tIns="87440" rIns="174879" bIns="87440" anchor="b"/>
          <a:lstStyle>
            <a:lvl1pPr algn="l">
              <a:defRPr sz="3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28567" y="1125974"/>
            <a:ext cx="10801350" cy="7560945"/>
          </a:xfrm>
          <a:prstGeom prst="rect">
            <a:avLst/>
          </a:prstGeom>
        </p:spPr>
        <p:txBody>
          <a:bodyPr lIns="174879" tIns="87440" rIns="174879" bIns="87440"/>
          <a:lstStyle>
            <a:lvl1pPr marL="0" indent="0">
              <a:buNone/>
              <a:defRPr sz="6100"/>
            </a:lvl1pPr>
            <a:lvl2pPr marL="874395" indent="0">
              <a:buNone/>
              <a:defRPr sz="5400"/>
            </a:lvl2pPr>
            <a:lvl3pPr marL="1748790" indent="0">
              <a:buNone/>
              <a:defRPr sz="4600"/>
            </a:lvl3pPr>
            <a:lvl4pPr marL="2623185" indent="0">
              <a:buNone/>
              <a:defRPr sz="3800"/>
            </a:lvl4pPr>
            <a:lvl5pPr marL="3497580" indent="0">
              <a:buNone/>
              <a:defRPr sz="3800"/>
            </a:lvl5pPr>
            <a:lvl6pPr marL="4371975" indent="0">
              <a:buNone/>
              <a:defRPr sz="3800"/>
            </a:lvl6pPr>
            <a:lvl7pPr marL="5246370" indent="0">
              <a:buNone/>
              <a:defRPr sz="3800"/>
            </a:lvl7pPr>
            <a:lvl8pPr marL="6120765" indent="0">
              <a:buNone/>
              <a:defRPr sz="3800"/>
            </a:lvl8pPr>
            <a:lvl9pPr marL="6995160" indent="0">
              <a:buNone/>
              <a:defRPr sz="3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28567" y="9862484"/>
            <a:ext cx="10801350" cy="1478934"/>
          </a:xfrm>
          <a:prstGeom prst="rect">
            <a:avLst/>
          </a:prstGeom>
        </p:spPr>
        <p:txBody>
          <a:bodyPr lIns="174879" tIns="87440" rIns="174879" bIns="87440"/>
          <a:lstStyle>
            <a:lvl1pPr marL="0" indent="0">
              <a:buNone/>
              <a:defRPr sz="2700"/>
            </a:lvl1pPr>
            <a:lvl2pPr marL="874395" indent="0">
              <a:buNone/>
              <a:defRPr sz="2300"/>
            </a:lvl2pPr>
            <a:lvl3pPr marL="1748790" indent="0">
              <a:buNone/>
              <a:defRPr sz="1900"/>
            </a:lvl3pPr>
            <a:lvl4pPr marL="2623185" indent="0">
              <a:buNone/>
              <a:defRPr sz="1700"/>
            </a:lvl4pPr>
            <a:lvl5pPr marL="3497580" indent="0">
              <a:buNone/>
              <a:defRPr sz="1700"/>
            </a:lvl5pPr>
            <a:lvl6pPr marL="4371975" indent="0">
              <a:buNone/>
              <a:defRPr sz="1700"/>
            </a:lvl6pPr>
            <a:lvl7pPr marL="5246370" indent="0">
              <a:buNone/>
              <a:defRPr sz="1700"/>
            </a:lvl7pPr>
            <a:lvl8pPr marL="6120765" indent="0">
              <a:buNone/>
              <a:defRPr sz="1700"/>
            </a:lvl8pPr>
            <a:lvl9pPr marL="6995160" indent="0">
              <a:buNone/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00112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B6C2B235-51B4-4D42-A8E6-E365F94321A3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50769" y="11679794"/>
            <a:ext cx="5700713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2901613" y="11679794"/>
            <a:ext cx="4200525" cy="670917"/>
          </a:xfrm>
          <a:prstGeom prst="rect">
            <a:avLst/>
          </a:prstGeom>
        </p:spPr>
        <p:txBody>
          <a:bodyPr lIns="174879" tIns="87440" rIns="174879" bIns="87440"/>
          <a:lstStyle/>
          <a:p>
            <a:fld id="{224AD1BA-80D6-45EC-91BF-8405BE4554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UNDO APRESENTAÇÃO SLIDE TODOS POR PE_ATUAL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78" y="14243"/>
            <a:ext cx="18000000" cy="12600000"/>
          </a:xfrm>
          <a:prstGeom prst="rect">
            <a:avLst/>
          </a:prstGeom>
        </p:spPr>
      </p:pic>
      <p:pic>
        <p:nvPicPr>
          <p:cNvPr id="9" name="Imagem 8" descr="Nova logo_Sec Planejamento e Gestã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358975" y="11085879"/>
            <a:ext cx="3533513" cy="1010887"/>
          </a:xfrm>
          <a:prstGeom prst="rect">
            <a:avLst/>
          </a:prstGeom>
        </p:spPr>
      </p:pic>
      <p:pic>
        <p:nvPicPr>
          <p:cNvPr id="8" name="Imagem 7" descr="FUNDO APRESENTAÇÃO SLIDE TODOS POR PE_ATUAL2.jpg"/>
          <p:cNvPicPr>
            <a:picLocks/>
          </p:cNvPicPr>
          <p:nvPr/>
        </p:nvPicPr>
        <p:blipFill>
          <a:blip r:embed="rId15" cstate="print"/>
          <a:srcRect t="96929"/>
          <a:stretch>
            <a:fillRect/>
          </a:stretch>
        </p:blipFill>
        <p:spPr>
          <a:xfrm>
            <a:off x="1578" y="12158676"/>
            <a:ext cx="18000000" cy="540000"/>
          </a:xfrm>
          <a:prstGeom prst="rect">
            <a:avLst/>
          </a:prstGeom>
        </p:spPr>
      </p:pic>
      <p:pic>
        <p:nvPicPr>
          <p:cNvPr id="11" name="Imagem 10" descr="Logo Todos PE NOVA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75" y="10444110"/>
            <a:ext cx="1856770" cy="168601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103032" y="12158703"/>
            <a:ext cx="9318471" cy="545920"/>
          </a:xfrm>
          <a:prstGeom prst="rect">
            <a:avLst/>
          </a:prstGeom>
          <a:noFill/>
        </p:spPr>
        <p:txBody>
          <a:bodyPr wrap="square" lIns="174879" tIns="87440" rIns="174879" bIns="87440" rtlCol="0">
            <a:sp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CIDADANIA– 2ª Reunião - 26/08/2011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 userDrawn="1"/>
        </p:nvCxnSpPr>
        <p:spPr>
          <a:xfrm rot="5400000">
            <a:off x="2700338" y="6300683"/>
            <a:ext cx="12601575" cy="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0" y="6271817"/>
            <a:ext cx="18002250" cy="2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FUNDO APRESENTAÇÃO SLIDE TODOS POR PE_ATUAL2.jpg"/>
          <p:cNvPicPr>
            <a:picLocks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25" y="0"/>
            <a:ext cx="18000000" cy="126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790" rtl="0" eaLnBrk="1" latinLnBrk="0" hangingPunct="1">
        <a:spcBef>
          <a:spcPct val="0"/>
        </a:spcBef>
        <a:buNone/>
        <a:defRPr sz="8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5796" indent="-655796" algn="l" defTabSz="1748790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420892" indent="-546497" algn="l" defTabSz="174879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85988" indent="-437198" algn="l" defTabSz="17487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60383" indent="-437198" algn="l" defTabSz="174879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34778" indent="-437198" algn="l" defTabSz="1748790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09173" indent="-437198" algn="l" defTabSz="174879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83568" indent="-437198" algn="l" defTabSz="174879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57963" indent="-437198" algn="l" defTabSz="174879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32358" indent="-437198" algn="l" defTabSz="174879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4395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8790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23185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7580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71975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46370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20765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algn="l" defTabSz="174879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UNDO APRESENTAÇÃO SLIDE TODOS POR PE_ATUAL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" y="0"/>
            <a:ext cx="18000000" cy="12600000"/>
          </a:xfrm>
          <a:prstGeom prst="rect">
            <a:avLst/>
          </a:prstGeom>
        </p:spPr>
      </p:pic>
      <p:pic>
        <p:nvPicPr>
          <p:cNvPr id="12" name="Imagem 11" descr="FUNDO APRESENTAÇÃO SLIDE TODOS POR PE_ATUAL2.jpg"/>
          <p:cNvPicPr>
            <a:picLocks/>
          </p:cNvPicPr>
          <p:nvPr/>
        </p:nvPicPr>
        <p:blipFill>
          <a:blip r:embed="rId4" cstate="print"/>
          <a:srcRect t="96929"/>
          <a:stretch>
            <a:fillRect/>
          </a:stretch>
        </p:blipFill>
        <p:spPr>
          <a:xfrm>
            <a:off x="-26997" y="12158676"/>
            <a:ext cx="18036000" cy="540000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2522590" y="2772395"/>
            <a:ext cx="12376634" cy="3281683"/>
          </a:xfrm>
          <a:prstGeom prst="roundRect">
            <a:avLst/>
          </a:prstGeom>
          <a:solidFill>
            <a:schemeClr val="tx2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376389" y="2996651"/>
            <a:ext cx="12669037" cy="3669852"/>
          </a:xfrm>
          <a:prstGeom prst="rect">
            <a:avLst/>
          </a:prstGeom>
        </p:spPr>
        <p:txBody>
          <a:bodyPr wrap="square" lIns="174879" tIns="87440" rIns="174879" bIns="8744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ANÚNCIO DO RESULTADO DO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r>
              <a:rPr lang="pt-BR" sz="4500" b="1" dirty="0">
                <a:solidFill>
                  <a:schemeClr val="bg1"/>
                </a:solidFill>
              </a:rPr>
              <a:t>9º EDITAL DO PROGRAMA DE FOMENTO À PRODUÇÃO AUDIOVISUAL DE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r>
              <a:rPr lang="pt-BR" sz="4500" b="1" dirty="0">
                <a:solidFill>
                  <a:schemeClr val="bg1"/>
                </a:solidFill>
              </a:rPr>
              <a:t>PERNAMBUCO – FUNCULTURA 2015/2016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endParaRPr lang="pt-BR" sz="4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m 8" descr="Nova-logo-Gov-+-Secult-+-Fundar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8557" y="7236891"/>
            <a:ext cx="11521405" cy="4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1044203"/>
          </a:xfrm>
        </p:spPr>
        <p:txBody>
          <a:bodyPr/>
          <a:lstStyle/>
          <a:p>
            <a:r>
              <a:rPr lang="pt-BR" sz="5500" b="1" dirty="0" smtClean="0"/>
              <a:t>CATEGORIA REVELANDO OS PERNAMBUCOS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116211"/>
            <a:ext cx="16669965" cy="11017224"/>
          </a:xfrm>
        </p:spPr>
        <p:txBody>
          <a:bodyPr/>
          <a:lstStyle/>
          <a:p>
            <a:pPr marL="0" indent="0">
              <a:buNone/>
            </a:pPr>
            <a:r>
              <a:rPr lang="pt-BR" sz="3000" b="1" dirty="0" smtClean="0"/>
              <a:t>1. 125/2016 – Quando a chuva vem?</a:t>
            </a:r>
          </a:p>
          <a:p>
            <a:pPr marL="0" indent="0">
              <a:buNone/>
            </a:pPr>
            <a:r>
              <a:rPr lang="pt-BR" sz="3000" dirty="0" smtClean="0"/>
              <a:t>Proponente: Jefferson Batista de Andrade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r>
              <a:rPr lang="pt-BR" sz="3000" b="1" dirty="0" smtClean="0"/>
              <a:t>2. 147/2016 - Essa Burra é </a:t>
            </a:r>
            <a:r>
              <a:rPr lang="pt-BR" sz="3000" b="1" dirty="0" err="1" smtClean="0"/>
              <a:t>Caraôi</a:t>
            </a:r>
            <a:endParaRPr lang="pt-BR" sz="3000" b="1" dirty="0" smtClean="0"/>
          </a:p>
          <a:p>
            <a:pPr marL="0" indent="0"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Helevyne</a:t>
            </a:r>
            <a:r>
              <a:rPr lang="pt-BR" sz="3000" dirty="0" smtClean="0"/>
              <a:t> </a:t>
            </a:r>
            <a:r>
              <a:rPr lang="pt-BR" sz="3000" dirty="0" err="1" smtClean="0"/>
              <a:t>Figueirêdo</a:t>
            </a:r>
            <a:r>
              <a:rPr lang="pt-BR" sz="3000" dirty="0" smtClean="0"/>
              <a:t> Pereira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r>
              <a:rPr lang="pt-BR" sz="3000" b="1" dirty="0" smtClean="0"/>
              <a:t>3. 163/2016 – O Anjo Cangaceiro</a:t>
            </a:r>
          </a:p>
          <a:p>
            <a:pPr marL="0" indent="0">
              <a:buNone/>
            </a:pPr>
            <a:r>
              <a:rPr lang="pt-BR" sz="3000" dirty="0" smtClean="0"/>
              <a:t>Proponente: Philippe </a:t>
            </a:r>
            <a:r>
              <a:rPr lang="pt-BR" sz="3000" dirty="0" err="1" smtClean="0"/>
              <a:t>Wollney</a:t>
            </a:r>
            <a:r>
              <a:rPr lang="pt-BR" sz="3000" dirty="0" smtClean="0"/>
              <a:t> Correia dos Santos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4 . 242/2016 – Curta no Araripe: Mostra de Cinema</a:t>
            </a:r>
          </a:p>
          <a:p>
            <a:pPr marL="0" indent="0">
              <a:buNone/>
            </a:pPr>
            <a:r>
              <a:rPr lang="pt-BR" sz="3000" dirty="0"/>
              <a:t>Proponente: </a:t>
            </a:r>
            <a:r>
              <a:rPr lang="pt-BR" sz="3000" dirty="0" smtClean="0"/>
              <a:t>Maria Iris Plinio de Souza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5. 252/2016 - Festival Internacional de </a:t>
            </a:r>
            <a:r>
              <a:rPr lang="pt-BR" sz="3000" b="1" dirty="0" err="1" smtClean="0"/>
              <a:t>Screendança</a:t>
            </a:r>
            <a:endParaRPr lang="pt-BR" sz="3000" b="1" dirty="0" smtClean="0"/>
          </a:p>
          <a:p>
            <a:pPr marL="0" indent="0">
              <a:buNone/>
            </a:pPr>
            <a:r>
              <a:rPr lang="pt-BR" sz="3000" dirty="0" smtClean="0"/>
              <a:t>Proponente: Paulo André Aguiar de Santana Filho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6. 301/2016 -  3° Poesia na Tela </a:t>
            </a:r>
          </a:p>
          <a:p>
            <a:pPr marL="0" indent="0">
              <a:buNone/>
            </a:pPr>
            <a:r>
              <a:rPr lang="pt-BR" sz="3000" dirty="0" smtClean="0"/>
              <a:t>Proponente</a:t>
            </a:r>
            <a:r>
              <a:rPr lang="pt-BR" sz="3000" dirty="0"/>
              <a:t>: </a:t>
            </a:r>
            <a:r>
              <a:rPr lang="pt-BR" sz="3000" dirty="0" smtClean="0"/>
              <a:t>José </a:t>
            </a:r>
            <a:r>
              <a:rPr lang="pt-BR" sz="3000" dirty="0" err="1" smtClean="0"/>
              <a:t>Devyd</a:t>
            </a:r>
            <a:r>
              <a:rPr lang="pt-BR" sz="3000" dirty="0" smtClean="0"/>
              <a:t> Silva Santos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7. 306/2016 – Festival </a:t>
            </a:r>
            <a:r>
              <a:rPr lang="pt-BR" sz="3000" b="1" dirty="0" err="1" smtClean="0"/>
              <a:t>Kino</a:t>
            </a:r>
            <a:r>
              <a:rPr lang="pt-BR" sz="3000" b="1" dirty="0" smtClean="0"/>
              <a:t> Minuto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Igor da Nóbrega Gomes</a:t>
            </a:r>
          </a:p>
        </p:txBody>
      </p:sp>
    </p:spTree>
    <p:extLst>
      <p:ext uri="{BB962C8B-B14F-4D97-AF65-F5344CB8AC3E}">
        <p14:creationId xmlns:p14="http://schemas.microsoft.com/office/powerpoint/2010/main" val="7499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1044203"/>
          </a:xfrm>
        </p:spPr>
        <p:txBody>
          <a:bodyPr/>
          <a:lstStyle/>
          <a:p>
            <a:r>
              <a:rPr lang="pt-BR" sz="5500" b="1" dirty="0" smtClean="0"/>
              <a:t>CATEGORIA REVELANDO OS PERNAMBUCOS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900187"/>
            <a:ext cx="16669965" cy="11233248"/>
          </a:xfrm>
        </p:spPr>
        <p:txBody>
          <a:bodyPr/>
          <a:lstStyle/>
          <a:p>
            <a:pPr marL="0" indent="0">
              <a:buNone/>
            </a:pPr>
            <a:r>
              <a:rPr lang="pt-BR" sz="3000" b="1" dirty="0" smtClean="0"/>
              <a:t>8. 311/2016 – 4ª Jornada de Cinema e Música de Salgueiro</a:t>
            </a:r>
          </a:p>
          <a:p>
            <a:pPr marL="0" indent="0">
              <a:buNone/>
            </a:pPr>
            <a:r>
              <a:rPr lang="pt-BR" sz="3000" dirty="0" smtClean="0"/>
              <a:t>Proponente:  Bruno da Silva Feitosa</a:t>
            </a:r>
          </a:p>
          <a:p>
            <a:pPr marL="0" indent="0">
              <a:buNone/>
            </a:pPr>
            <a:endParaRPr lang="pt-BR" sz="3000" b="1" dirty="0" smtClean="0"/>
          </a:p>
          <a:p>
            <a:pPr marL="0" indent="0">
              <a:buNone/>
            </a:pPr>
            <a:r>
              <a:rPr lang="pt-BR" sz="3000" b="1" dirty="0" smtClean="0"/>
              <a:t>9. 348/2016 – Nuvem Negra</a:t>
            </a:r>
          </a:p>
          <a:p>
            <a:pPr marL="0" indent="0">
              <a:buNone/>
            </a:pPr>
            <a:r>
              <a:rPr lang="pt-BR" sz="3000" dirty="0" smtClean="0"/>
              <a:t>Proponente: Flávio Simões de Andrade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10. 377/2016 – Alvorada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Carlos Roberto Gonçalves da Silva</a:t>
            </a:r>
          </a:p>
          <a:p>
            <a:pPr marL="0" indent="0">
              <a:buNone/>
            </a:pPr>
            <a:endParaRPr lang="pt-BR" sz="3000" dirty="0"/>
          </a:p>
          <a:p>
            <a:pPr marL="514350" indent="-514350">
              <a:buAutoNum type="arabicPeriod" startAt="11"/>
            </a:pPr>
            <a:r>
              <a:rPr lang="pt-BR" sz="3000" b="1" dirty="0" smtClean="0"/>
              <a:t>405/2016 - Extintos Cinemas: Os Antigos Cinemas de Rua do Sertão do Pajeú</a:t>
            </a:r>
          </a:p>
          <a:p>
            <a:pPr marL="0" indent="0"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Flaviany</a:t>
            </a:r>
            <a:r>
              <a:rPr lang="pt-BR" sz="3000" dirty="0" smtClean="0"/>
              <a:t> Bruna do Nascimento Tavares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12. 407/2016 – Seu Gonzaga e Garanhuns – O Rei e o Reisado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 err="1" smtClean="0"/>
              <a:t>Stephany</a:t>
            </a:r>
            <a:r>
              <a:rPr lang="pt-BR" sz="3000" dirty="0" smtClean="0"/>
              <a:t> </a:t>
            </a:r>
            <a:r>
              <a:rPr lang="pt-BR" sz="3000" dirty="0" err="1" smtClean="0"/>
              <a:t>Cristyne</a:t>
            </a:r>
            <a:r>
              <a:rPr lang="pt-BR" sz="3000" dirty="0" smtClean="0"/>
              <a:t> de Souza Silva </a:t>
            </a:r>
            <a:r>
              <a:rPr lang="pt-BR" sz="3000" dirty="0" err="1" smtClean="0"/>
              <a:t>Metódio</a:t>
            </a:r>
            <a:endParaRPr lang="pt-BR" sz="3000" dirty="0" smtClean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13. 415/2016 - O Esquema 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Caio Vinícius Dornelas – ME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14. 430/2016 – Mostra Navio </a:t>
            </a:r>
          </a:p>
          <a:p>
            <a:pPr marL="0" indent="0"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Farany</a:t>
            </a:r>
            <a:r>
              <a:rPr lang="pt-BR" sz="3000" dirty="0" smtClean="0"/>
              <a:t> </a:t>
            </a:r>
            <a:r>
              <a:rPr lang="pt-BR" sz="3000" dirty="0" err="1" smtClean="0"/>
              <a:t>Sabley</a:t>
            </a:r>
            <a:r>
              <a:rPr lang="pt-BR" sz="3000" dirty="0" smtClean="0"/>
              <a:t> de Sá Guedes Mendes                                                                                           </a:t>
            </a:r>
            <a:r>
              <a:rPr lang="pt-BR" sz="3000" b="1" dirty="0" smtClean="0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31348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1044203"/>
          </a:xfrm>
        </p:spPr>
        <p:txBody>
          <a:bodyPr/>
          <a:lstStyle/>
          <a:p>
            <a:r>
              <a:rPr lang="pt-BR" sz="5500" b="1" dirty="0" smtClean="0"/>
              <a:t>CATEGORIA DESENVOLVIMENTO DO CINECLUBISMO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900187"/>
            <a:ext cx="16669965" cy="1123324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sz="3000" b="1" dirty="0" smtClean="0"/>
              <a:t>016/2016 – </a:t>
            </a:r>
            <a:r>
              <a:rPr lang="pt-BR" sz="3000" b="1" dirty="0" err="1" smtClean="0"/>
              <a:t>Cineclubinho</a:t>
            </a:r>
            <a:r>
              <a:rPr lang="pt-BR" sz="3000" b="1" dirty="0" smtClean="0"/>
              <a:t> Camará</a:t>
            </a:r>
          </a:p>
          <a:p>
            <a:pPr marL="0" indent="0">
              <a:buNone/>
            </a:pPr>
            <a:r>
              <a:rPr lang="pt-BR" sz="3000" dirty="0" smtClean="0"/>
              <a:t>Proponente: Centro Comunitário Vivendo e Aprendendo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2. 140/2016 – Cine Luzia 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Juliana </a:t>
            </a:r>
            <a:r>
              <a:rPr lang="pt-BR" sz="3000" dirty="0" err="1" smtClean="0"/>
              <a:t>Gleymir</a:t>
            </a:r>
            <a:r>
              <a:rPr lang="pt-BR" sz="3000" dirty="0" smtClean="0"/>
              <a:t> da Silva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r>
              <a:rPr lang="pt-BR" sz="3000" b="1" dirty="0" smtClean="0"/>
              <a:t>3. 240/2016 – Cine Junta Tribo: Ano III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Associação Urucungo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4. 243/2016 - Cineclube Dona Bárbara</a:t>
            </a:r>
          </a:p>
          <a:p>
            <a:pPr marL="0" indent="0">
              <a:buNone/>
            </a:pPr>
            <a:r>
              <a:rPr lang="pt-BR" sz="3000" dirty="0" smtClean="0"/>
              <a:t>Proponente: Francisco Robério Saraiva Fontes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5. 265 / 2016 - Cine S.A </a:t>
            </a:r>
          </a:p>
          <a:p>
            <a:pPr marL="0" indent="0"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Erlânia</a:t>
            </a:r>
            <a:r>
              <a:rPr lang="pt-BR" sz="3000" dirty="0" smtClean="0"/>
              <a:t> Cristina da Silva Nascimento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6. 304/2016 - Cineclube </a:t>
            </a:r>
            <a:r>
              <a:rPr lang="pt-BR" sz="3000" b="1" dirty="0" err="1" smtClean="0"/>
              <a:t>Taquary</a:t>
            </a:r>
            <a:r>
              <a:rPr lang="pt-BR" sz="3000" b="1" dirty="0" smtClean="0"/>
              <a:t> </a:t>
            </a:r>
          </a:p>
          <a:p>
            <a:pPr marL="0" indent="0"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Taquary</a:t>
            </a:r>
            <a:r>
              <a:rPr lang="pt-BR" sz="3000" dirty="0" smtClean="0"/>
              <a:t> Filmes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7. 312/2016 - </a:t>
            </a:r>
            <a:r>
              <a:rPr lang="pt-BR" sz="3000" b="1" dirty="0" err="1" smtClean="0"/>
              <a:t>Salcine</a:t>
            </a:r>
            <a:r>
              <a:rPr lang="pt-BR" sz="3000" b="1" dirty="0" smtClean="0"/>
              <a:t> 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 err="1" smtClean="0"/>
              <a:t>Nivaneide</a:t>
            </a:r>
            <a:r>
              <a:rPr lang="pt-BR" sz="3000" dirty="0" smtClean="0"/>
              <a:t> da Silva Costa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1304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1044203"/>
          </a:xfrm>
        </p:spPr>
        <p:txBody>
          <a:bodyPr/>
          <a:lstStyle/>
          <a:p>
            <a:r>
              <a:rPr lang="pt-BR" sz="5500" b="1" dirty="0" smtClean="0"/>
              <a:t>CATEGORIA DESENVOLVIMENTO DO CINECLUBISMO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900187"/>
            <a:ext cx="16669965" cy="11233248"/>
          </a:xfrm>
        </p:spPr>
        <p:txBody>
          <a:bodyPr/>
          <a:lstStyle/>
          <a:p>
            <a:pPr marL="0" indent="0">
              <a:buNone/>
            </a:pPr>
            <a:endParaRPr lang="pt-BR" sz="3000" b="1" dirty="0" smtClean="0"/>
          </a:p>
          <a:p>
            <a:pPr marL="0" indent="0">
              <a:buNone/>
            </a:pPr>
            <a:r>
              <a:rPr lang="pt-BR" sz="3000" b="1" dirty="0" smtClean="0"/>
              <a:t>8. 316/2016  - Cineclube Casa Farol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Elaine Conceição Gomes da Silva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9. 325/2016 – Cine Moenda</a:t>
            </a:r>
          </a:p>
          <a:p>
            <a:pPr marL="0" indent="0">
              <a:buNone/>
            </a:pPr>
            <a:r>
              <a:rPr lang="pt-BR" sz="3000" dirty="0" smtClean="0"/>
              <a:t>Proponente: Paulo Donato Rosa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10. 328/2016 - Cineclube do Verso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Alexandre José Lira de Morais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11. 386/2016 – </a:t>
            </a:r>
            <a:r>
              <a:rPr lang="pt-BR" sz="3000" b="1" dirty="0" err="1"/>
              <a:t>C</a:t>
            </a:r>
            <a:r>
              <a:rPr lang="pt-BR" sz="3000" b="1" dirty="0" err="1" smtClean="0"/>
              <a:t>ineclubinho</a:t>
            </a:r>
            <a:r>
              <a:rPr lang="pt-BR" sz="3000" b="1" dirty="0" smtClean="0"/>
              <a:t> Pajeú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 err="1" smtClean="0"/>
              <a:t>Veratânia</a:t>
            </a:r>
            <a:r>
              <a:rPr lang="pt-BR" sz="3000" dirty="0" smtClean="0"/>
              <a:t> Lacerda Gomes de Morais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12. 421/2016 - Cineclube Jurema Preta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ONG CRERSER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 smtClean="0"/>
              <a:t>13. 431/2016 – Cine Navio </a:t>
            </a:r>
          </a:p>
          <a:p>
            <a:pPr marL="0" indent="0"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 err="1" smtClean="0"/>
              <a:t>Farany</a:t>
            </a:r>
            <a:r>
              <a:rPr lang="pt-BR" sz="3000" dirty="0" smtClean="0"/>
              <a:t> </a:t>
            </a:r>
            <a:r>
              <a:rPr lang="pt-BR" sz="3000" dirty="0" err="1" smtClean="0"/>
              <a:t>Sabley</a:t>
            </a:r>
            <a:r>
              <a:rPr lang="pt-BR" sz="3000" dirty="0" smtClean="0"/>
              <a:t> de Sá Guedes Mendes</a:t>
            </a:r>
            <a:endParaRPr lang="pt-BR" sz="3000" dirty="0"/>
          </a:p>
          <a:p>
            <a:pPr marL="0" indent="0">
              <a:buNone/>
            </a:pPr>
            <a:endParaRPr lang="pt-BR" sz="2900" dirty="0" smtClean="0"/>
          </a:p>
          <a:p>
            <a:pPr marL="0" indent="0" algn="r">
              <a:buNone/>
            </a:pPr>
            <a:r>
              <a:rPr lang="pt-BR" sz="3000" b="1" dirty="0" smtClean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7261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1836291"/>
          </a:xfrm>
        </p:spPr>
        <p:txBody>
          <a:bodyPr/>
          <a:lstStyle/>
          <a:p>
            <a:r>
              <a:rPr lang="pt-BR" sz="5500" b="1" dirty="0" smtClean="0"/>
              <a:t>CATEGORIA PESQUISA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2268339"/>
            <a:ext cx="16669965" cy="9865096"/>
          </a:xfrm>
        </p:spPr>
        <p:txBody>
          <a:bodyPr/>
          <a:lstStyle/>
          <a:p>
            <a:pPr marL="0" indent="0">
              <a:buNone/>
            </a:pPr>
            <a:endParaRPr lang="pt-BR" sz="3000" b="1" dirty="0" smtClean="0"/>
          </a:p>
          <a:p>
            <a:pPr marL="514350" indent="-514350">
              <a:buAutoNum type="arabicPeriod"/>
            </a:pPr>
            <a:r>
              <a:rPr lang="pt-BR" sz="3500" b="1" dirty="0" smtClean="0"/>
              <a:t>055/2016 - A produção jornalística e cinematográfica de Fernando Spencer e sua contribuição à cultura pernambucana </a:t>
            </a:r>
          </a:p>
          <a:p>
            <a:pPr marL="0" indent="0">
              <a:buNone/>
            </a:pPr>
            <a:r>
              <a:rPr lang="pt-BR" sz="3500" dirty="0" smtClean="0"/>
              <a:t>Proponente: Cláudio Roberto de Araújo Bezerra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b="1" dirty="0" smtClean="0"/>
              <a:t>2. 156/2016 – </a:t>
            </a:r>
            <a:r>
              <a:rPr lang="pt-BR" sz="3500" b="1" dirty="0" err="1" smtClean="0"/>
              <a:t>Ebook</a:t>
            </a:r>
            <a:r>
              <a:rPr lang="pt-BR" sz="3500" b="1" dirty="0" smtClean="0"/>
              <a:t>: Amargo obituário de filmes perdidos do cinema pernambucano.</a:t>
            </a:r>
          </a:p>
          <a:p>
            <a:pPr marL="0" indent="0">
              <a:buNone/>
            </a:pPr>
            <a:r>
              <a:rPr lang="pt-BR" sz="3500" dirty="0" smtClean="0"/>
              <a:t>Proponente</a:t>
            </a:r>
            <a:r>
              <a:rPr lang="pt-BR" sz="3500" dirty="0"/>
              <a:t>: </a:t>
            </a:r>
            <a:r>
              <a:rPr lang="pt-BR" sz="3500" dirty="0" smtClean="0"/>
              <a:t>Rodrigo Ferreira Almeida</a:t>
            </a:r>
          </a:p>
          <a:p>
            <a:pPr marL="514350" indent="-514350">
              <a:buAutoNum type="arabicPeriod"/>
            </a:pPr>
            <a:endParaRPr lang="pt-BR" sz="3000" b="1" dirty="0"/>
          </a:p>
          <a:p>
            <a:pPr marL="514350" indent="-514350">
              <a:buAutoNum type="arabicPeriod"/>
            </a:pPr>
            <a:endParaRPr lang="pt-BR" sz="3000" b="1" dirty="0" smtClean="0"/>
          </a:p>
          <a:p>
            <a:pPr marL="514350" indent="-514350">
              <a:buAutoNum type="arabicPeriod"/>
            </a:pPr>
            <a:endParaRPr lang="pt-BR" sz="3000" b="1" dirty="0"/>
          </a:p>
          <a:p>
            <a:pPr marL="514350" indent="-514350">
              <a:buAutoNum type="arabicPeriod"/>
            </a:pPr>
            <a:endParaRPr lang="pt-BR" sz="3000" b="1" dirty="0" smtClean="0"/>
          </a:p>
          <a:p>
            <a:pPr marL="514350" indent="-514350">
              <a:buAutoNum type="arabicPeriod"/>
            </a:pPr>
            <a:endParaRPr lang="pt-BR" sz="3000" b="1" dirty="0"/>
          </a:p>
          <a:p>
            <a:pPr marL="514350" indent="-514350">
              <a:buAutoNum type="arabicPeriod"/>
            </a:pPr>
            <a:endParaRPr lang="pt-BR" sz="3000" b="1" dirty="0" smtClean="0"/>
          </a:p>
          <a:p>
            <a:pPr marL="0" indent="0" algn="r">
              <a:buNone/>
            </a:pPr>
            <a:endParaRPr lang="pt-BR" sz="3000" b="1" dirty="0" smtClean="0"/>
          </a:p>
          <a:p>
            <a:pPr marL="0" indent="0" algn="r">
              <a:buNone/>
            </a:pPr>
            <a:endParaRPr lang="pt-BR" sz="3000" b="1" dirty="0"/>
          </a:p>
          <a:p>
            <a:pPr marL="0" indent="0" algn="r">
              <a:buNone/>
            </a:pPr>
            <a:r>
              <a:rPr lang="pt-BR" sz="3000" b="1" dirty="0" smtClean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181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756171"/>
          </a:xfrm>
        </p:spPr>
        <p:txBody>
          <a:bodyPr/>
          <a:lstStyle/>
          <a:p>
            <a:r>
              <a:rPr lang="pt-BR" sz="5500" b="1" dirty="0" smtClean="0"/>
              <a:t>CATEGORIA FORMAÇÃO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756171"/>
            <a:ext cx="16669965" cy="113772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sz="2700" b="1" dirty="0" smtClean="0"/>
              <a:t>111/2016 – </a:t>
            </a:r>
            <a:r>
              <a:rPr lang="pt-BR" sz="2700" b="1" dirty="0" err="1" smtClean="0"/>
              <a:t>Stopimenta</a:t>
            </a:r>
            <a:r>
              <a:rPr lang="pt-BR" sz="2700" b="1" dirty="0" smtClean="0"/>
              <a:t>: Oficina de Experimentação Stop Motion</a:t>
            </a:r>
          </a:p>
          <a:p>
            <a:pPr marL="0" indent="0">
              <a:buNone/>
            </a:pPr>
            <a:r>
              <a:rPr lang="pt-BR" sz="2700" dirty="0" smtClean="0"/>
              <a:t>Proponente: Enzo </a:t>
            </a:r>
            <a:r>
              <a:rPr lang="pt-BR" sz="2700" dirty="0" err="1" smtClean="0"/>
              <a:t>Giaquinto</a:t>
            </a:r>
            <a:endParaRPr lang="pt-BR" sz="2700" dirty="0" smtClean="0"/>
          </a:p>
          <a:p>
            <a:pPr marL="0" indent="0">
              <a:buNone/>
            </a:pPr>
            <a:endParaRPr lang="pt-BR" sz="2700" dirty="0" smtClean="0"/>
          </a:p>
          <a:p>
            <a:pPr marL="0" indent="0">
              <a:buNone/>
            </a:pPr>
            <a:r>
              <a:rPr lang="pt-BR" sz="2700" b="1" dirty="0" smtClean="0"/>
              <a:t>2. 151/2016 – F(r)</a:t>
            </a:r>
            <a:r>
              <a:rPr lang="pt-BR" sz="2700" b="1" dirty="0" err="1" smtClean="0"/>
              <a:t>icções</a:t>
            </a:r>
            <a:r>
              <a:rPr lang="pt-BR" sz="2700" b="1" dirty="0" smtClean="0"/>
              <a:t> </a:t>
            </a:r>
            <a:r>
              <a:rPr lang="pt-BR" sz="2700" b="1" dirty="0" err="1" smtClean="0"/>
              <a:t>Wokshop</a:t>
            </a:r>
            <a:r>
              <a:rPr lang="pt-BR" sz="2700" b="1" dirty="0" smtClean="0"/>
              <a:t> de Crítica Cinematográfica Multimídia 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Márcio Henrique Melo de Andrade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3. 210/2016 – Brincadeira de Criança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</a:t>
            </a:r>
            <a:r>
              <a:rPr lang="pt-BR" sz="2700" dirty="0" err="1" smtClean="0"/>
              <a:t>Auçuba</a:t>
            </a:r>
            <a:r>
              <a:rPr lang="pt-BR" sz="2700" dirty="0" smtClean="0"/>
              <a:t> Pesquisa e Documentação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4. 218/2016 – Curso de Coprodução Internacional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Desvia Produções Artísticas e Audiovisuais LTDA.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5. 230/2016 – Método OCA: Oficina de Cinema de Animação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A Saga Audiovisual e Cidadania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6. 256/2016 – TV Amaro Branco: Comunicação e Resistência Comunitária</a:t>
            </a:r>
          </a:p>
          <a:p>
            <a:pPr marL="0" indent="0">
              <a:buNone/>
            </a:pPr>
            <a:r>
              <a:rPr lang="pt-BR" sz="2700" dirty="0" smtClean="0"/>
              <a:t>Proponente: Elaine Conceição Gomes da Silva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7. 397/2016 – Para além da Trilha, com DJ Dolores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Diego Ramos Medeiros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8. 424/2016 – Curso Engenho de Imagens (Edição II)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Rosemary de Lemos Sabino                                                                                                                     </a:t>
            </a:r>
            <a:r>
              <a:rPr lang="pt-BR" sz="2800" b="1" dirty="0" smtClean="0"/>
              <a:t>XXX</a:t>
            </a:r>
            <a:endParaRPr lang="pt-BR" sz="2750" b="1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9884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396131"/>
            <a:ext cx="16202025" cy="864096"/>
          </a:xfrm>
        </p:spPr>
        <p:txBody>
          <a:bodyPr/>
          <a:lstStyle/>
          <a:p>
            <a:r>
              <a:rPr lang="pt-BR" sz="5500" b="1" dirty="0" smtClean="0"/>
              <a:t>CATEGORIA DIFUSÃO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332235"/>
            <a:ext cx="16669965" cy="10801200"/>
          </a:xfrm>
        </p:spPr>
        <p:txBody>
          <a:bodyPr/>
          <a:lstStyle/>
          <a:p>
            <a:pPr marL="0" indent="0">
              <a:buNone/>
            </a:pPr>
            <a:endParaRPr lang="pt-BR" sz="3500" b="1" dirty="0" smtClean="0"/>
          </a:p>
          <a:p>
            <a:pPr marL="0" indent="0">
              <a:buNone/>
            </a:pPr>
            <a:r>
              <a:rPr lang="pt-BR" sz="3500" b="1" dirty="0" smtClean="0"/>
              <a:t>1 . 010/2016 – III Cine Jardim: Festival de Cinema de Belo Jardim</a:t>
            </a:r>
          </a:p>
          <a:p>
            <a:pPr marL="0" indent="0">
              <a:buNone/>
            </a:pPr>
            <a:r>
              <a:rPr lang="pt-BR" sz="3500" dirty="0"/>
              <a:t>Proponente</a:t>
            </a:r>
            <a:r>
              <a:rPr lang="pt-BR" sz="3500" dirty="0" smtClean="0"/>
              <a:t>: Leandro </a:t>
            </a:r>
            <a:r>
              <a:rPr lang="pt-BR" sz="3500" dirty="0" err="1" smtClean="0"/>
              <a:t>Tabosa</a:t>
            </a:r>
            <a:r>
              <a:rPr lang="pt-BR" sz="3500" dirty="0" smtClean="0"/>
              <a:t> do Nascimento</a:t>
            </a:r>
          </a:p>
          <a:p>
            <a:pPr marL="0" indent="0">
              <a:buNone/>
            </a:pPr>
            <a:endParaRPr lang="pt-BR" sz="3500" dirty="0" smtClean="0"/>
          </a:p>
          <a:p>
            <a:pPr marL="0" indent="0">
              <a:buNone/>
            </a:pPr>
            <a:r>
              <a:rPr lang="pt-BR" sz="3500" b="1" dirty="0" smtClean="0"/>
              <a:t>2 . 019/2016 – Ver Ouvindo: IV Festival de Filmes com </a:t>
            </a:r>
            <a:r>
              <a:rPr lang="pt-BR" sz="3500" b="1" dirty="0" err="1"/>
              <a:t>Á</a:t>
            </a:r>
            <a:r>
              <a:rPr lang="pt-BR" sz="3500" b="1" dirty="0" err="1" smtClean="0"/>
              <a:t>udiodescrição</a:t>
            </a:r>
            <a:r>
              <a:rPr lang="pt-BR" sz="3500" b="1" dirty="0" smtClean="0"/>
              <a:t> do Recife</a:t>
            </a:r>
          </a:p>
          <a:p>
            <a:pPr marL="0" indent="0">
              <a:buNone/>
            </a:pPr>
            <a:r>
              <a:rPr lang="pt-BR" sz="3500" dirty="0"/>
              <a:t>Proponente</a:t>
            </a:r>
            <a:r>
              <a:rPr lang="pt-BR" sz="3500" dirty="0" smtClean="0"/>
              <a:t>: Com Acessibilidade Comunicacional LTDA-ME 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b="1" dirty="0" smtClean="0"/>
              <a:t>3 . 044/2016 – IV </a:t>
            </a:r>
            <a:r>
              <a:rPr lang="pt-BR" sz="3500" b="1" dirty="0" err="1" smtClean="0"/>
              <a:t>Recifest</a:t>
            </a:r>
            <a:r>
              <a:rPr lang="pt-BR" sz="3500" b="1" dirty="0" smtClean="0"/>
              <a:t>: Festival de Cinema da Diversidade Sexual e de Gênero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Cláudia Rosângela de Assis Ferreira 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="1" dirty="0" smtClean="0"/>
              <a:t>4. 075/2016 – Cine às Escuras: Mostra Erótica de Cinema </a:t>
            </a:r>
            <a:r>
              <a:rPr lang="pt-BR" sz="3600" b="1" dirty="0"/>
              <a:t>A</a:t>
            </a:r>
            <a:r>
              <a:rPr lang="pt-BR" sz="3600" b="1" dirty="0" smtClean="0"/>
              <a:t>cessível (2ª edição)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Andreza da Nóbrega Arruda Silva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="1" dirty="0" smtClean="0"/>
              <a:t>5. 215/2016 – </a:t>
            </a:r>
            <a:r>
              <a:rPr lang="pt-BR" sz="3600" b="1" dirty="0" err="1" smtClean="0"/>
              <a:t>Animage</a:t>
            </a:r>
            <a:r>
              <a:rPr lang="pt-BR" sz="3600" b="1" dirty="0" smtClean="0"/>
              <a:t>: VII Festival Internacional de Animação de Pernambuco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REC-BEAT Discos e Produções Artísticas EIRELLI-ME</a:t>
            </a:r>
          </a:p>
          <a:p>
            <a:pPr marL="0" indent="0">
              <a:buNone/>
            </a:pPr>
            <a:endParaRPr lang="pt-BR" sz="3500" dirty="0" smtClean="0"/>
          </a:p>
        </p:txBody>
      </p:sp>
    </p:spTree>
    <p:extLst>
      <p:ext uri="{BB962C8B-B14F-4D97-AF65-F5344CB8AC3E}">
        <p14:creationId xmlns:p14="http://schemas.microsoft.com/office/powerpoint/2010/main" val="36459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396131"/>
            <a:ext cx="16202025" cy="864096"/>
          </a:xfrm>
        </p:spPr>
        <p:txBody>
          <a:bodyPr/>
          <a:lstStyle/>
          <a:p>
            <a:r>
              <a:rPr lang="pt-BR" sz="5500" b="1" dirty="0" smtClean="0"/>
              <a:t>CATEGORIA DIFUSÃO</a:t>
            </a:r>
            <a:endParaRPr lang="pt-BR" sz="5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332235"/>
            <a:ext cx="16669965" cy="10801200"/>
          </a:xfrm>
        </p:spPr>
        <p:txBody>
          <a:bodyPr/>
          <a:lstStyle/>
          <a:p>
            <a:pPr marL="0" indent="0">
              <a:buNone/>
            </a:pPr>
            <a:endParaRPr lang="pt-BR" sz="3500" b="1" dirty="0" smtClean="0"/>
          </a:p>
          <a:p>
            <a:pPr marL="0" indent="0">
              <a:buNone/>
            </a:pPr>
            <a:r>
              <a:rPr lang="pt-BR" sz="3500" b="1" dirty="0" smtClean="0"/>
              <a:t>6. 305/2016 – 10º Curta </a:t>
            </a:r>
            <a:r>
              <a:rPr lang="pt-BR" sz="3500" b="1" dirty="0" err="1" smtClean="0"/>
              <a:t>Taquary</a:t>
            </a:r>
            <a:r>
              <a:rPr lang="pt-BR" sz="3500" b="1" dirty="0" smtClean="0"/>
              <a:t>: Festival Intencional de Curta-metragem 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</a:t>
            </a:r>
            <a:r>
              <a:rPr lang="pt-BR" sz="3600" dirty="0" err="1" smtClean="0"/>
              <a:t>Taquary</a:t>
            </a:r>
            <a:r>
              <a:rPr lang="pt-BR" sz="3600" dirty="0" smtClean="0"/>
              <a:t> Filmes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="1" dirty="0" smtClean="0"/>
              <a:t>7. 317/2016 – 9ª Janela Internacional de Cinema do Recife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</a:t>
            </a:r>
            <a:r>
              <a:rPr lang="pt-BR" sz="3600" dirty="0" err="1" smtClean="0"/>
              <a:t>Cinemascópio</a:t>
            </a:r>
            <a:r>
              <a:rPr lang="pt-BR" sz="3600" dirty="0" smtClean="0"/>
              <a:t> Produções Cinematográficas e Artísticas LTDA.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="1" dirty="0" smtClean="0"/>
              <a:t>8. 343/2016 – III Mostra Pajeú de Cinema</a:t>
            </a:r>
          </a:p>
          <a:p>
            <a:pPr marL="0" indent="0">
              <a:buNone/>
            </a:pPr>
            <a:r>
              <a:rPr lang="pt-BR" sz="3600" dirty="0" smtClean="0"/>
              <a:t>Proponente: William de Brito Tenório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3500" b="1" dirty="0" smtClean="0"/>
              <a:t>9. 358/2016 – III MOV: Festival Internacional  de Cinema Universitário de Pernambuco</a:t>
            </a:r>
            <a:endParaRPr lang="pt-BR" sz="3500" b="1" dirty="0"/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José Vinícius Reis Gouveia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="1" dirty="0" smtClean="0"/>
              <a:t>10. 413/2016 – 6ª Mostra Canavial de Cinema</a:t>
            </a:r>
          </a:p>
          <a:p>
            <a:pPr marL="0" indent="0">
              <a:buNone/>
            </a:pPr>
            <a:r>
              <a:rPr lang="pt-BR" sz="3600" dirty="0"/>
              <a:t>Proponente</a:t>
            </a:r>
            <a:r>
              <a:rPr lang="pt-BR" sz="3600" dirty="0" smtClean="0"/>
              <a:t>: Caio Vinícius Dornelas – ME</a:t>
            </a:r>
          </a:p>
          <a:p>
            <a:pPr marL="0" indent="0">
              <a:buNone/>
            </a:pPr>
            <a:r>
              <a:rPr lang="pt-BR" sz="3600" b="1" dirty="0" smtClean="0"/>
              <a:t>                                                                                                                                                 XXX</a:t>
            </a:r>
            <a:endParaRPr lang="pt-BR" sz="3600" b="1" dirty="0"/>
          </a:p>
          <a:p>
            <a:pPr marL="0" indent="0">
              <a:buNone/>
            </a:pPr>
            <a:endParaRPr lang="pt-BR" sz="3500" dirty="0" smtClean="0"/>
          </a:p>
        </p:txBody>
      </p:sp>
    </p:spTree>
    <p:extLst>
      <p:ext uri="{BB962C8B-B14F-4D97-AF65-F5344CB8AC3E}">
        <p14:creationId xmlns:p14="http://schemas.microsoft.com/office/powerpoint/2010/main" val="2489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113" y="0"/>
            <a:ext cx="16202025" cy="684163"/>
          </a:xfrm>
        </p:spPr>
        <p:txBody>
          <a:bodyPr/>
          <a:lstStyle/>
          <a:p>
            <a:r>
              <a:rPr lang="pt-BR" sz="5000" b="1" dirty="0" smtClean="0"/>
              <a:t>CATEGORIA CURTA-METRAGEM</a:t>
            </a:r>
            <a:endParaRPr lang="pt-BR" sz="5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828179"/>
            <a:ext cx="16669965" cy="113052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sz="2700" b="1" dirty="0" smtClean="0"/>
              <a:t>053/2016 – Banho de Céu</a:t>
            </a:r>
          </a:p>
          <a:p>
            <a:pPr marL="0" indent="0">
              <a:buNone/>
            </a:pPr>
            <a:r>
              <a:rPr lang="pt-BR" sz="2700" dirty="0" smtClean="0"/>
              <a:t>Proponente: Manuela Bezerra Gouveia de Andrade</a:t>
            </a:r>
          </a:p>
          <a:p>
            <a:pPr marL="0" indent="0">
              <a:buNone/>
            </a:pPr>
            <a:endParaRPr lang="pt-BR" sz="2700" b="1" dirty="0" smtClean="0"/>
          </a:p>
          <a:p>
            <a:pPr marL="0" indent="0">
              <a:buNone/>
            </a:pPr>
            <a:r>
              <a:rPr lang="pt-BR" sz="2700" b="1" dirty="0" smtClean="0"/>
              <a:t>2. 070/2016 -  Caranguejo Rei</a:t>
            </a:r>
          </a:p>
          <a:p>
            <a:pPr marL="0" indent="0">
              <a:buNone/>
            </a:pPr>
            <a:r>
              <a:rPr lang="pt-BR" sz="2700" dirty="0" smtClean="0"/>
              <a:t>Proponente: </a:t>
            </a:r>
            <a:r>
              <a:rPr lang="pt-BR" sz="2700" dirty="0" err="1" smtClean="0"/>
              <a:t>Enock</a:t>
            </a:r>
            <a:r>
              <a:rPr lang="pt-BR" sz="2700" dirty="0" smtClean="0"/>
              <a:t> Carvalho Pimentel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3. 078/2016 – Barbas de Molho</a:t>
            </a:r>
          </a:p>
          <a:p>
            <a:pPr marL="0" indent="0">
              <a:buNone/>
            </a:pPr>
            <a:r>
              <a:rPr lang="pt-BR" sz="2700" dirty="0"/>
              <a:t>Proponente: </a:t>
            </a:r>
            <a:r>
              <a:rPr lang="pt-BR" sz="2700" dirty="0" smtClean="0"/>
              <a:t>Marcos </a:t>
            </a:r>
            <a:r>
              <a:rPr lang="pt-BR" sz="2700" dirty="0" err="1" smtClean="0"/>
              <a:t>Buccini</a:t>
            </a:r>
            <a:r>
              <a:rPr lang="pt-BR" sz="2700" dirty="0" smtClean="0"/>
              <a:t> Pio Ribeiro</a:t>
            </a:r>
          </a:p>
          <a:p>
            <a:pPr marL="0" indent="0">
              <a:buNone/>
            </a:pPr>
            <a:endParaRPr lang="pt-BR" sz="2700" dirty="0" smtClean="0"/>
          </a:p>
          <a:p>
            <a:pPr marL="0" indent="0">
              <a:buNone/>
            </a:pPr>
            <a:r>
              <a:rPr lang="pt-BR" sz="2700" b="1" dirty="0" smtClean="0"/>
              <a:t>4. 080/201 6 – Funes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Yuri Fernando Lins Farias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5. 091/2016 – Derrubada não!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Edson Carlos de Barros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6. 134/2016 – Parto</a:t>
            </a:r>
          </a:p>
          <a:p>
            <a:pPr marL="0" indent="0">
              <a:buNone/>
            </a:pPr>
            <a:r>
              <a:rPr lang="pt-BR" sz="2700" dirty="0" smtClean="0"/>
              <a:t>Proponente: </a:t>
            </a:r>
            <a:r>
              <a:rPr lang="pt-BR" sz="2700" dirty="0" err="1" smtClean="0"/>
              <a:t>Tilovita</a:t>
            </a:r>
            <a:r>
              <a:rPr lang="pt-BR" sz="2700" dirty="0" smtClean="0"/>
              <a:t> Produções e Comunicação LTDA </a:t>
            </a:r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7. 165/2016 – Finitude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Renata Pontes </a:t>
            </a:r>
            <a:r>
              <a:rPr lang="pt-BR" sz="2700" dirty="0" err="1" smtClean="0"/>
              <a:t>Claus</a:t>
            </a:r>
            <a:endParaRPr lang="pt-BR" sz="2700" dirty="0" smtClean="0"/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r>
              <a:rPr lang="pt-BR" sz="2700" b="1" dirty="0" smtClean="0"/>
              <a:t>8. 262/2016 – HIV e VHS: Memórias e Esquecimentos</a:t>
            </a:r>
          </a:p>
          <a:p>
            <a:pPr marL="0" indent="0">
              <a:buNone/>
            </a:pPr>
            <a:r>
              <a:rPr lang="pt-BR" sz="2700" dirty="0"/>
              <a:t>Proponente</a:t>
            </a:r>
            <a:r>
              <a:rPr lang="pt-BR" sz="2700" dirty="0" smtClean="0"/>
              <a:t>: Fábio Barros Leal</a:t>
            </a:r>
          </a:p>
          <a:p>
            <a:pPr marL="0" indent="0">
              <a:buNone/>
            </a:pPr>
            <a:endParaRPr lang="pt-BR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1837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-212"/>
            <a:ext cx="16202025" cy="684163"/>
          </a:xfrm>
        </p:spPr>
        <p:txBody>
          <a:bodyPr/>
          <a:lstStyle/>
          <a:p>
            <a:r>
              <a:rPr lang="pt-BR" sz="4900" b="1" dirty="0" smtClean="0"/>
              <a:t>CATEGORIA CURTA-METRAGEM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684163"/>
            <a:ext cx="16669965" cy="11449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9. 288/2016 – A Nave de Mané Socó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Gustavo Montenegro dos Santos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10. 300/2016 – Repulsa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</a:t>
            </a:r>
            <a:r>
              <a:rPr lang="pt-BR" sz="2800" dirty="0" err="1" smtClean="0"/>
              <a:t>Taquary</a:t>
            </a:r>
            <a:r>
              <a:rPr lang="pt-BR" sz="2800" dirty="0" smtClean="0"/>
              <a:t> Filmes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11. 342/2016 – As Flores que Guardei para Você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Gabi </a:t>
            </a:r>
            <a:r>
              <a:rPr lang="pt-BR" sz="2800" dirty="0" err="1" smtClean="0"/>
              <a:t>Saegesser</a:t>
            </a:r>
            <a:r>
              <a:rPr lang="pt-BR" sz="2800" dirty="0" smtClean="0"/>
              <a:t> Santos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12. 382/2016 – Cardume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Breno César Oliveira Freitas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13. 408/2016 – Auto Falo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/>
              <a:t>Proponente: Caio Vinícius Dornelas –ME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14. 011/2016 -  </a:t>
            </a:r>
            <a:r>
              <a:rPr lang="pt-BR" sz="2800" b="1" dirty="0" err="1" smtClean="0"/>
              <a:t>Entremarés</a:t>
            </a:r>
            <a:r>
              <a:rPr lang="pt-BR" sz="2800" b="1" dirty="0" smtClean="0"/>
              <a:t> (Ary Severo)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Ana </a:t>
            </a:r>
            <a:r>
              <a:rPr lang="pt-BR" sz="2800" dirty="0"/>
              <a:t>P</a:t>
            </a:r>
            <a:r>
              <a:rPr lang="pt-BR" sz="2800" dirty="0" smtClean="0"/>
              <a:t>aula dos Santos Andrade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15.023/2016 – Adeus </a:t>
            </a:r>
            <a:r>
              <a:rPr lang="pt-BR" sz="2800" b="1" dirty="0"/>
              <a:t>(Ary Severo)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/>
              <a:t>Proponente: </a:t>
            </a:r>
            <a:r>
              <a:rPr lang="pt-BR" sz="2800" dirty="0" err="1" smtClean="0"/>
              <a:t>Erickson</a:t>
            </a:r>
            <a:r>
              <a:rPr lang="pt-BR" sz="2800" dirty="0" smtClean="0"/>
              <a:t> Marinho Pinto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16. 261/2016 -  Um breve encontro (Ary </a:t>
            </a:r>
            <a:r>
              <a:rPr lang="pt-BR" sz="2800" b="1" dirty="0"/>
              <a:t>Severo</a:t>
            </a:r>
            <a:r>
              <a:rPr lang="pt-BR" sz="28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/>
              <a:t>Proponente</a:t>
            </a:r>
            <a:r>
              <a:rPr lang="pt-BR" sz="2800" dirty="0" smtClean="0"/>
              <a:t>: Paulo Fernando de Sá Vieira</a:t>
            </a:r>
            <a:endParaRPr lang="pt-BR" sz="2800" b="1" dirty="0"/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800" b="1" dirty="0" smtClean="0"/>
              <a:t>17. 193/2016 – Adore/O </a:t>
            </a:r>
            <a:r>
              <a:rPr lang="pt-BR" sz="2800" b="1" dirty="0"/>
              <a:t>(Ary Severo)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/>
              <a:t>Proponente: </a:t>
            </a:r>
            <a:r>
              <a:rPr lang="pt-BR" sz="2800" dirty="0" err="1" smtClean="0"/>
              <a:t>Thaynam</a:t>
            </a:r>
            <a:r>
              <a:rPr lang="pt-BR" sz="2800" dirty="0" smtClean="0"/>
              <a:t> Lázaro Silva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900" b="1" dirty="0" smtClean="0"/>
              <a:t>                                                                                                                                                                                            XXX </a:t>
            </a:r>
          </a:p>
        </p:txBody>
      </p:sp>
    </p:spTree>
    <p:extLst>
      <p:ext uri="{BB962C8B-B14F-4D97-AF65-F5344CB8AC3E}">
        <p14:creationId xmlns:p14="http://schemas.microsoft.com/office/powerpoint/2010/main" val="17444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270801" y="141474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INVESTIMENTOS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0325" y="2844403"/>
            <a:ext cx="1440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lvl="0" indent="-655796" algn="just">
              <a:spcBef>
                <a:spcPct val="20000"/>
              </a:spcBef>
              <a:buFont typeface="Arial" charset="0"/>
              <a:buAutoNum type="arabicPeriod"/>
              <a:defRPr/>
            </a:pPr>
            <a:endParaRPr lang="pt-BR" sz="3600" dirty="0" smtClean="0"/>
          </a:p>
        </p:txBody>
      </p:sp>
      <p:pic>
        <p:nvPicPr>
          <p:cNvPr id="6" name="Imagem 5" descr="Nova-logo-Gov-+-Secult-+-Fundarpe.png"/>
          <p:cNvPicPr>
            <a:picLocks noChangeAspect="1"/>
          </p:cNvPicPr>
          <p:nvPr/>
        </p:nvPicPr>
        <p:blipFill>
          <a:blip r:embed="rId2" cstate="print"/>
          <a:srcRect t="1633"/>
          <a:stretch>
            <a:fillRect/>
          </a:stretch>
        </p:blipFill>
        <p:spPr>
          <a:xfrm>
            <a:off x="12529517" y="10333235"/>
            <a:ext cx="4608637" cy="173520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00325" y="3490734"/>
            <a:ext cx="15337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4181" y="2443713"/>
            <a:ext cx="1659784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b="1" dirty="0" smtClean="0"/>
              <a:t>VALOR TOTAL</a:t>
            </a:r>
          </a:p>
          <a:p>
            <a:pPr>
              <a:defRPr/>
            </a:pPr>
            <a:r>
              <a:rPr lang="pt-BR" sz="4800" dirty="0" smtClean="0"/>
              <a:t>R</a:t>
            </a:r>
            <a:r>
              <a:rPr lang="pt-BR" sz="4800" dirty="0"/>
              <a:t>$ 19.980.000,00 (dezenove milhões, novecentos e oitenta mil reais</a:t>
            </a:r>
            <a:r>
              <a:rPr lang="pt-BR" sz="4800" dirty="0" smtClean="0"/>
              <a:t>), sendo:</a:t>
            </a:r>
          </a:p>
          <a:p>
            <a:pPr>
              <a:defRPr/>
            </a:pPr>
            <a:endParaRPr lang="pt-BR" sz="4800" b="1" dirty="0" smtClean="0"/>
          </a:p>
          <a:p>
            <a:pPr>
              <a:defRPr/>
            </a:pPr>
            <a:r>
              <a:rPr lang="pt-BR" sz="4800" b="1" dirty="0" smtClean="0"/>
              <a:t>FUNCULTURA 2016</a:t>
            </a:r>
          </a:p>
          <a:p>
            <a:pPr>
              <a:defRPr/>
            </a:pPr>
            <a:r>
              <a:rPr lang="pt-BR" sz="4800" dirty="0" smtClean="0"/>
              <a:t>R$ </a:t>
            </a:r>
            <a:r>
              <a:rPr lang="pt-BR" sz="4800" dirty="0"/>
              <a:t>10.000.000,00 (dez milhões de reais</a:t>
            </a:r>
            <a:r>
              <a:rPr lang="pt-BR" sz="4800" dirty="0" smtClean="0"/>
              <a:t>)</a:t>
            </a:r>
          </a:p>
          <a:p>
            <a:pPr>
              <a:defRPr/>
            </a:pPr>
            <a:endParaRPr lang="pt-BR" sz="4800" b="1" dirty="0" smtClean="0"/>
          </a:p>
          <a:p>
            <a:pPr>
              <a:defRPr/>
            </a:pPr>
            <a:r>
              <a:rPr lang="pt-BR" sz="4800" b="1" dirty="0" smtClean="0"/>
              <a:t>EDITAL DE ARRANJOS REGIONAIS / FSA</a:t>
            </a:r>
          </a:p>
          <a:p>
            <a:pPr>
              <a:defRPr/>
            </a:pPr>
            <a:r>
              <a:rPr lang="pt-BR" sz="4800" dirty="0"/>
              <a:t>R$ 9.980.000,00 (nove milhões, novecentos e oitenta mil reais)</a:t>
            </a:r>
          </a:p>
          <a:p>
            <a:pPr>
              <a:defRPr/>
            </a:pPr>
            <a:endParaRPr lang="pt-BR" sz="5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-212"/>
            <a:ext cx="16202025" cy="684163"/>
          </a:xfrm>
        </p:spPr>
        <p:txBody>
          <a:bodyPr/>
          <a:lstStyle/>
          <a:p>
            <a:r>
              <a:rPr lang="pt-BR" sz="4900" b="1" dirty="0" smtClean="0"/>
              <a:t>CATEGORIA PRODUTOS PARA TELEVISÃO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900187"/>
            <a:ext cx="16669965" cy="1123324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pt-BR" sz="3000" b="1" dirty="0" smtClean="0"/>
              <a:t>050/2016 – </a:t>
            </a:r>
            <a:r>
              <a:rPr lang="pt-BR" sz="3000" b="1" dirty="0" err="1" smtClean="0"/>
              <a:t>Mútiplo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Valdi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Página 21 Comunicação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2. 051/2016 – Vizinhos Ancestrais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Manuela Bezerra Gouveia de Andrade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3.065/2016 – Estórias Extraordinárias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 err="1" smtClean="0"/>
              <a:t>Cattleya</a:t>
            </a:r>
            <a:r>
              <a:rPr lang="pt-BR" sz="3000" dirty="0" smtClean="0"/>
              <a:t> Produções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4.079/2016 – As Aventuras de </a:t>
            </a:r>
            <a:r>
              <a:rPr lang="pt-BR" sz="3000" b="1" dirty="0"/>
              <a:t>P</a:t>
            </a:r>
            <a:r>
              <a:rPr lang="pt-BR" sz="3000" b="1" dirty="0" smtClean="0"/>
              <a:t>edrinho e a chuteira da sorte: A série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Viu Cine Comunicação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5. 113/2016 - Pé na Rua: 6ª temporada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Ateliê Produções LTDA.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6. 118/2016 – </a:t>
            </a:r>
            <a:r>
              <a:rPr lang="pt-BR" sz="3000" b="1" dirty="0" err="1" smtClean="0"/>
              <a:t>moradAmérica</a:t>
            </a:r>
            <a:r>
              <a:rPr lang="pt-BR" sz="3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Agira Filmes Produções LTDA.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7. 119/2016 – Invasão Marciana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 Costura Filmes EIRELE-ME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8. 129/2016 – Marcas da Memória: História Oral da Anistia em Pernambuco aos 50 anos do Golpe Militar de 1964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/>
              <a:t>Proponente</a:t>
            </a:r>
            <a:r>
              <a:rPr lang="pt-BR" sz="3000" dirty="0" smtClean="0"/>
              <a:t>: </a:t>
            </a:r>
            <a:r>
              <a:rPr lang="pt-BR" sz="3000" dirty="0"/>
              <a:t>Viu Cine Comunicação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9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571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-212"/>
            <a:ext cx="16202025" cy="684163"/>
          </a:xfrm>
        </p:spPr>
        <p:txBody>
          <a:bodyPr/>
          <a:lstStyle/>
          <a:p>
            <a:r>
              <a:rPr lang="pt-BR" sz="4900" b="1" dirty="0" smtClean="0"/>
              <a:t>CATEGORIA PRODUTOS PARA TELEVISÃO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900187"/>
            <a:ext cx="16669965" cy="112332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9. 183/2016 – Coletivos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Alumia Produção e Conteúdo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10. 202/2016 – Cidades Abandonadas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Fabiana Moraes da Silva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11. 228/2016 – Histórias de fantasmas </a:t>
            </a:r>
            <a:r>
              <a:rPr lang="pt-BR" sz="3000" b="1" dirty="0"/>
              <a:t>v</a:t>
            </a:r>
            <a:r>
              <a:rPr lang="pt-BR" sz="3000" b="1" dirty="0" smtClean="0"/>
              <a:t>erdadeiros para crianças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Bebinho</a:t>
            </a:r>
            <a:r>
              <a:rPr lang="pt-BR" sz="3000" dirty="0" smtClean="0"/>
              <a:t> Salgado 45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12. 235/2016 – Coração do Mundo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Luni</a:t>
            </a:r>
            <a:r>
              <a:rPr lang="pt-BR" sz="3000" dirty="0" smtClean="0"/>
              <a:t> Áudio e Vídeo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13. 247/2016 – Os filmes já começam na calçada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</a:t>
            </a:r>
            <a:r>
              <a:rPr lang="pt-BR" sz="3000" dirty="0" err="1" smtClean="0"/>
              <a:t>Cinemascópio</a:t>
            </a:r>
            <a:r>
              <a:rPr lang="pt-BR" sz="3000" dirty="0" smtClean="0"/>
              <a:t> Produções Cinematográficas e Artísticas LTDA.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14. 259/2016 – O Bem Virá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Vilarejo Filmes LTDA.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/>
              <a:t> 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15. 299/2016 – Mulheres em Quadro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Na Lata Filmes Produções Artísticas LTDA.</a:t>
            </a: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b="1" dirty="0" smtClean="0"/>
              <a:t>16. 418/2016 – </a:t>
            </a:r>
            <a:r>
              <a:rPr lang="pt-BR" sz="3000" b="1" dirty="0" err="1" smtClean="0"/>
              <a:t>Opará</a:t>
            </a:r>
            <a:endParaRPr lang="pt-BR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000" dirty="0" smtClean="0"/>
              <a:t>Proponente: Antônio M.G. de Carvalho Produções Artísticas e Cinematográficas          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3000" b="1" dirty="0" smtClean="0"/>
              <a:t>XXX   </a:t>
            </a:r>
            <a:r>
              <a:rPr lang="pt-BR" sz="2900" b="1" dirty="0" smtClean="0"/>
              <a:t>   </a:t>
            </a:r>
            <a:r>
              <a:rPr lang="pt-BR" sz="2900" dirty="0" smtClean="0"/>
              <a:t>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1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180107"/>
            <a:ext cx="16202025" cy="792088"/>
          </a:xfrm>
        </p:spPr>
        <p:txBody>
          <a:bodyPr/>
          <a:lstStyle/>
          <a:p>
            <a:r>
              <a:rPr lang="pt-BR" sz="4900" b="1" dirty="0" smtClean="0"/>
              <a:t>CATEGORIA LONGA-METRAGEM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260227"/>
            <a:ext cx="16669965" cy="10873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1.014/2016 – Beco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AC Cavalcante Serviços LTDA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2. 043/2016 – Te Sigo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Ouriço Produções Cinematográficas e Televisivas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3. 138/2016 – Big Jato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Perdidas Ilusões LTDA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4. 204/2016 – Todas as Cores da Noite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Orquestra Cinema Estúdios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5. 205/2016 – Um Certo Joaquim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</a:t>
            </a:r>
            <a:r>
              <a:rPr lang="pt-BR" sz="3300" dirty="0" err="1" smtClean="0"/>
              <a:t>Rec</a:t>
            </a:r>
            <a:r>
              <a:rPr lang="pt-BR" sz="3300" dirty="0" smtClean="0"/>
              <a:t> Produtores Associados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6. 213/2016 – </a:t>
            </a:r>
            <a:r>
              <a:rPr lang="pt-BR" sz="3300" b="1" dirty="0" err="1" smtClean="0"/>
              <a:t>Super</a:t>
            </a:r>
            <a:r>
              <a:rPr lang="pt-BR" sz="3300" b="1" dirty="0" smtClean="0"/>
              <a:t> Orquestra Arcoverdense e de Ritmos Americanos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Aroma Filmes 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7. 214/2016 – Açúcar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/>
              <a:t>Proponente: Aroma </a:t>
            </a:r>
            <a:r>
              <a:rPr lang="pt-BR" sz="3300" dirty="0" smtClean="0"/>
              <a:t>Filmes </a:t>
            </a:r>
            <a:r>
              <a:rPr lang="pt-BR" sz="3300" dirty="0"/>
              <a:t>LTDA-ME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9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6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180107"/>
            <a:ext cx="16202025" cy="792088"/>
          </a:xfrm>
        </p:spPr>
        <p:txBody>
          <a:bodyPr/>
          <a:lstStyle/>
          <a:p>
            <a:r>
              <a:rPr lang="pt-BR" sz="4900" b="1" dirty="0" smtClean="0"/>
              <a:t>CATEGORIA LONGA-METRAGEM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476251"/>
            <a:ext cx="16669965" cy="10657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8. 216/2016 – Amores de Chumbo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600" dirty="0"/>
              <a:t>Proponente: </a:t>
            </a:r>
            <a:r>
              <a:rPr lang="pt-BR" sz="3300" dirty="0" smtClean="0"/>
              <a:t>Plano 9 Produções Audiovisuais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9. 220/2016 – Dispositivos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 smtClean="0"/>
              <a:t>Proponente: Felipe Peres Calheiros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 smtClean="0"/>
              <a:t>10. 223/2016 – Adeus, Capitão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Vídeo nas Aldeias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 smtClean="0"/>
              <a:t>11. 229/2016 – </a:t>
            </a:r>
            <a:r>
              <a:rPr lang="pt-BR" sz="3200" b="1" dirty="0" err="1" smtClean="0"/>
              <a:t>Yellow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Cake</a:t>
            </a:r>
            <a:endParaRPr lang="pt-BR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Lucinda Produções Cinematográficas LTDA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 smtClean="0"/>
              <a:t>12. 241/2016 – Fim de Semana no Paraíso Selvagem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Orquestra Cinema Estúdios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 smtClean="0"/>
              <a:t>13. 309/2016 – Senhoritas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Vilarejo Filmes LTDA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 smtClean="0"/>
              <a:t>14. 314/2016 – Martina e o </a:t>
            </a:r>
            <a:r>
              <a:rPr lang="pt-BR" sz="3200" b="1" dirty="0" err="1" smtClean="0"/>
              <a:t>Skylab</a:t>
            </a:r>
            <a:endParaRPr lang="pt-BR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Chá Cinematográfico LTDA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dirty="0" smtClean="0"/>
          </a:p>
          <a:p>
            <a:pPr marL="0" indent="0">
              <a:spcBef>
                <a:spcPts val="0"/>
              </a:spcBef>
              <a:buNone/>
            </a:pPr>
            <a:endParaRPr lang="pt-BR" sz="3300" dirty="0"/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9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36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229" y="180107"/>
            <a:ext cx="16202025" cy="792088"/>
          </a:xfrm>
        </p:spPr>
        <p:txBody>
          <a:bodyPr/>
          <a:lstStyle/>
          <a:p>
            <a:r>
              <a:rPr lang="pt-BR" sz="4900" b="1" dirty="0" smtClean="0"/>
              <a:t>CATEGORIA LONGA-METRAGEM</a:t>
            </a:r>
            <a:endParaRPr lang="pt-BR" sz="49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173" y="1476251"/>
            <a:ext cx="16669965" cy="10657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15. 357/2016 - Puro leite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/>
              <a:t>Proponente</a:t>
            </a:r>
            <a:r>
              <a:rPr lang="pt-BR" sz="3300" dirty="0" smtClean="0"/>
              <a:t>: Marcelo Monteiro Costa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16. 361/2016 – Sábado Morto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/>
              <a:t>Proponente</a:t>
            </a:r>
            <a:r>
              <a:rPr lang="pt-BR" sz="3300" dirty="0" smtClean="0"/>
              <a:t>: Trincheira Filmes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17. 363/2016 - Pernambuco </a:t>
            </a:r>
            <a:r>
              <a:rPr lang="pt-BR" sz="3300" b="1" dirty="0" err="1" smtClean="0"/>
              <a:t>Renegade</a:t>
            </a:r>
            <a:endParaRPr lang="pt-BR" sz="33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/>
              <a:t>Proponente</a:t>
            </a:r>
            <a:r>
              <a:rPr lang="pt-BR" sz="3300" dirty="0" smtClean="0"/>
              <a:t>: Símio Filmes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18. 375/2016 -  Terra Nua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 smtClean="0"/>
              <a:t>Proponente: Nara Barreto Campello </a:t>
            </a:r>
            <a:r>
              <a:rPr lang="pt-BR" sz="3300" dirty="0" err="1" smtClean="0"/>
              <a:t>Normande</a:t>
            </a:r>
            <a:endParaRPr lang="pt-BR" sz="3300" b="1" dirty="0" smtClean="0"/>
          </a:p>
          <a:p>
            <a:pPr marL="0" indent="0">
              <a:spcBef>
                <a:spcPts val="0"/>
              </a:spcBef>
              <a:buNone/>
            </a:pPr>
            <a:endParaRPr lang="pt-BR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19. 380/2016 – O Ateliê da Rua do Brum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300" dirty="0"/>
              <a:t>Proponente</a:t>
            </a:r>
            <a:r>
              <a:rPr lang="pt-BR" sz="3300" dirty="0" smtClean="0"/>
              <a:t>: Símio Filmes LTDA.</a:t>
            </a:r>
          </a:p>
          <a:p>
            <a:pPr marL="0" indent="0">
              <a:spcBef>
                <a:spcPts val="0"/>
              </a:spcBef>
              <a:buNone/>
            </a:pP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20. 381/2016 – Fim de Festa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</a:t>
            </a:r>
            <a:r>
              <a:rPr lang="pt-BR" sz="3200" dirty="0" err="1" smtClean="0"/>
              <a:t>Rec</a:t>
            </a:r>
            <a:r>
              <a:rPr lang="pt-BR" sz="3200" dirty="0" smtClean="0"/>
              <a:t> Produtores Associados LTDA</a:t>
            </a:r>
            <a:endParaRPr lang="pt-BR" sz="3300" dirty="0" smtClean="0"/>
          </a:p>
          <a:p>
            <a:pPr marL="0" indent="0">
              <a:spcBef>
                <a:spcPts val="0"/>
              </a:spcBef>
              <a:buNone/>
            </a:pPr>
            <a:endParaRPr lang="pt-BR" sz="3300" dirty="0"/>
          </a:p>
          <a:p>
            <a:pPr marL="0" indent="0">
              <a:spcBef>
                <a:spcPts val="0"/>
              </a:spcBef>
              <a:buNone/>
            </a:pPr>
            <a:r>
              <a:rPr lang="pt-BR" sz="3300" b="1" dirty="0" smtClean="0"/>
              <a:t>21. 394/2016 – </a:t>
            </a:r>
            <a:r>
              <a:rPr lang="pt-BR" sz="3300" b="1" dirty="0" err="1" smtClean="0"/>
              <a:t>Desfazenda</a:t>
            </a:r>
            <a:endParaRPr lang="pt-BR" sz="33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/>
              <a:t>Proponente</a:t>
            </a:r>
            <a:r>
              <a:rPr lang="pt-BR" sz="3200" dirty="0" smtClean="0"/>
              <a:t>: Tatiana Andrade Soares de Almeida</a:t>
            </a:r>
            <a:endParaRPr lang="pt-BR" sz="33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pt-BR" sz="3300" b="1" dirty="0" smtClean="0"/>
              <a:t>XXX</a:t>
            </a:r>
            <a:endParaRPr lang="pt-BR" sz="3300" b="1" dirty="0"/>
          </a:p>
          <a:p>
            <a:pPr marL="0" indent="0">
              <a:spcBef>
                <a:spcPts val="0"/>
              </a:spcBef>
              <a:buNone/>
            </a:pPr>
            <a:endParaRPr lang="pt-BR" sz="3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9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89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270801" y="141474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CONSTRUÇÃO DO EDITAL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0325" y="2844403"/>
            <a:ext cx="1440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lvl="0" indent="-655796" algn="just">
              <a:spcBef>
                <a:spcPct val="20000"/>
              </a:spcBef>
              <a:buFont typeface="Arial" charset="0"/>
              <a:buAutoNum type="arabicPeriod"/>
              <a:defRPr/>
            </a:pPr>
            <a:endParaRPr lang="pt-BR" sz="3600" dirty="0" smtClean="0"/>
          </a:p>
        </p:txBody>
      </p:sp>
      <p:pic>
        <p:nvPicPr>
          <p:cNvPr id="6" name="Imagem 5" descr="Nova-logo-Gov-+-Secult-+-Fundarpe.png"/>
          <p:cNvPicPr>
            <a:picLocks noChangeAspect="1"/>
          </p:cNvPicPr>
          <p:nvPr/>
        </p:nvPicPr>
        <p:blipFill>
          <a:blip r:embed="rId2" cstate="print"/>
          <a:srcRect t="1633"/>
          <a:stretch>
            <a:fillRect/>
          </a:stretch>
        </p:blipFill>
        <p:spPr>
          <a:xfrm>
            <a:off x="12529517" y="10333235"/>
            <a:ext cx="4608637" cy="173520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00325" y="3490734"/>
            <a:ext cx="15337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4181" y="2443713"/>
            <a:ext cx="1659784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5200" b="1" dirty="0" smtClean="0"/>
              <a:t>Conselho </a:t>
            </a:r>
            <a:r>
              <a:rPr lang="pt-BR" sz="5200" b="1" dirty="0"/>
              <a:t>Consultivo do Audiovisual de Pernambuco (Lei 15.307/2014)</a:t>
            </a:r>
          </a:p>
          <a:p>
            <a:pPr algn="just">
              <a:defRPr/>
            </a:pPr>
            <a:r>
              <a:rPr lang="pt-BR" sz="5200" dirty="0"/>
              <a:t>Composição paritária (sociedade civil e poder público) – 18 representações.</a:t>
            </a:r>
          </a:p>
          <a:p>
            <a:pPr algn="just">
              <a:defRPr/>
            </a:pPr>
            <a:endParaRPr lang="pt-BR" sz="5200" b="1" dirty="0"/>
          </a:p>
          <a:p>
            <a:pPr algn="just">
              <a:defRPr/>
            </a:pPr>
            <a:r>
              <a:rPr lang="pt-BR" sz="5200" b="1" dirty="0"/>
              <a:t>Comissão Deliberativa do </a:t>
            </a:r>
            <a:r>
              <a:rPr lang="pt-BR" sz="5200" b="1" dirty="0" err="1"/>
              <a:t>Funcultura</a:t>
            </a:r>
            <a:endParaRPr lang="pt-BR" sz="5200" b="1" dirty="0"/>
          </a:p>
          <a:p>
            <a:pPr algn="just">
              <a:defRPr/>
            </a:pPr>
            <a:r>
              <a:rPr lang="pt-BR" sz="5200" dirty="0" smtClean="0"/>
              <a:t>Tripartite, composta por 15 assentos, </a:t>
            </a:r>
            <a:r>
              <a:rPr lang="pt-BR" sz="5200" dirty="0"/>
              <a:t>dos quais </a:t>
            </a:r>
            <a:r>
              <a:rPr lang="pt-BR" sz="5200" dirty="0" smtClean="0"/>
              <a:t>05 são </a:t>
            </a:r>
            <a:r>
              <a:rPr lang="pt-BR" sz="5200" dirty="0"/>
              <a:t>indicados pelas instituições culturais, </a:t>
            </a:r>
            <a:r>
              <a:rPr lang="pt-BR" sz="5200" dirty="0" smtClean="0"/>
              <a:t>05 </a:t>
            </a:r>
            <a:r>
              <a:rPr lang="pt-BR" sz="5200" dirty="0"/>
              <a:t>pelas entidades representativas dos artistas e produtores culturais, e </a:t>
            </a:r>
            <a:r>
              <a:rPr lang="pt-BR" sz="5200" dirty="0" smtClean="0"/>
              <a:t>05 pelo Governo de Pernambuco</a:t>
            </a:r>
            <a:r>
              <a:rPr lang="pt-BR" sz="5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32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504056" y="141474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INTRODUÇÃO DE NOVOS CRITÉRIOS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0325" y="2844403"/>
            <a:ext cx="1440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lvl="0" indent="-655796" algn="just">
              <a:spcBef>
                <a:spcPct val="20000"/>
              </a:spcBef>
              <a:buFont typeface="Arial" charset="0"/>
              <a:buAutoNum type="arabicPeriod"/>
              <a:defRPr/>
            </a:pPr>
            <a:endParaRPr lang="pt-BR" sz="3600" dirty="0" smtClean="0"/>
          </a:p>
        </p:txBody>
      </p:sp>
      <p:pic>
        <p:nvPicPr>
          <p:cNvPr id="6" name="Imagem 5" descr="Nova-logo-Gov-+-Secult-+-Fundarpe.png"/>
          <p:cNvPicPr>
            <a:picLocks noChangeAspect="1"/>
          </p:cNvPicPr>
          <p:nvPr/>
        </p:nvPicPr>
        <p:blipFill>
          <a:blip r:embed="rId2" cstate="print"/>
          <a:srcRect t="1633"/>
          <a:stretch>
            <a:fillRect/>
          </a:stretch>
        </p:blipFill>
        <p:spPr>
          <a:xfrm>
            <a:off x="12529517" y="10333235"/>
            <a:ext cx="4608637" cy="173520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00325" y="3490734"/>
            <a:ext cx="15337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4181" y="2443713"/>
            <a:ext cx="1659784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/>
              <a:t>Inclusão</a:t>
            </a:r>
            <a:r>
              <a:rPr lang="pt-BR" sz="5400" b="1" dirty="0"/>
              <a:t>: </a:t>
            </a:r>
            <a:r>
              <a:rPr lang="pt-BR" sz="5400" dirty="0" smtClean="0"/>
              <a:t>Projetos que possuem na composição da equipe profissionais negros/as</a:t>
            </a:r>
            <a:r>
              <a:rPr lang="pt-BR" sz="5400" dirty="0"/>
              <a:t>, indígenas e pessoas com deficiência, que atuem nas funções de direção ou roteiro no caso de projetos de obras audiovisuais e qualquer membro da equipe principal nas demais categorias deste edital. </a:t>
            </a:r>
            <a:endParaRPr lang="pt-BR" sz="5400" dirty="0" smtClean="0"/>
          </a:p>
          <a:p>
            <a:pPr algn="just"/>
            <a:endParaRPr lang="pt-BR" sz="5400" dirty="0"/>
          </a:p>
          <a:p>
            <a:pPr algn="just"/>
            <a:r>
              <a:rPr lang="pt-BR" sz="5400" b="1" dirty="0" smtClean="0"/>
              <a:t>Gênero</a:t>
            </a:r>
            <a:r>
              <a:rPr lang="pt-BR" sz="5400" b="1" dirty="0"/>
              <a:t>: </a:t>
            </a:r>
            <a:r>
              <a:rPr lang="pt-BR" sz="5400" dirty="0" smtClean="0"/>
              <a:t>Projetos que possuem na composição da equipe mulheres </a:t>
            </a:r>
            <a:r>
              <a:rPr lang="pt-BR" sz="5400" dirty="0"/>
              <a:t>que atuem nas funções de direção ou roteiro. </a:t>
            </a:r>
            <a:endParaRPr lang="pt-BR" sz="5200" dirty="0"/>
          </a:p>
        </p:txBody>
      </p:sp>
    </p:spTree>
    <p:extLst>
      <p:ext uri="{BB962C8B-B14F-4D97-AF65-F5344CB8AC3E}">
        <p14:creationId xmlns:p14="http://schemas.microsoft.com/office/powerpoint/2010/main" val="29453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68731"/>
              </p:ext>
            </p:extLst>
          </p:nvPr>
        </p:nvGraphicFramePr>
        <p:xfrm>
          <a:off x="900113" y="2940050"/>
          <a:ext cx="16202025" cy="831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8157" y="252115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ACESSIBILIDADE</a:t>
            </a:r>
          </a:p>
        </p:txBody>
      </p:sp>
    </p:spTree>
    <p:extLst>
      <p:ext uri="{BB962C8B-B14F-4D97-AF65-F5344CB8AC3E}">
        <p14:creationId xmlns:p14="http://schemas.microsoft.com/office/powerpoint/2010/main" val="23591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8157" y="252115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INCLUSÃO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81832882"/>
              </p:ext>
            </p:extLst>
          </p:nvPr>
        </p:nvGraphicFramePr>
        <p:xfrm>
          <a:off x="1080245" y="2052315"/>
          <a:ext cx="15769752" cy="950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72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86476"/>
              </p:ext>
            </p:extLst>
          </p:nvPr>
        </p:nvGraphicFramePr>
        <p:xfrm>
          <a:off x="576189" y="1764283"/>
          <a:ext cx="16921880" cy="1036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24049" y="167485"/>
            <a:ext cx="7092900" cy="1308766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 PERFIS DAS EQUIPES</a:t>
            </a:r>
          </a:p>
        </p:txBody>
      </p:sp>
    </p:spTree>
    <p:extLst>
      <p:ext uri="{BB962C8B-B14F-4D97-AF65-F5344CB8AC3E}">
        <p14:creationId xmlns:p14="http://schemas.microsoft.com/office/powerpoint/2010/main" val="7029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/>
          <p:cNvSpPr/>
          <p:nvPr/>
        </p:nvSpPr>
        <p:spPr>
          <a:xfrm>
            <a:off x="270801" y="141474"/>
            <a:ext cx="9001125" cy="118136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r>
              <a:rPr lang="pt-BR" sz="3200" b="1" spc="184" dirty="0" smtClean="0">
                <a:ln w="11430"/>
                <a:solidFill>
                  <a:schemeClr val="bg1"/>
                </a:solidFill>
                <a:latin typeface="+mj-lt"/>
                <a:cs typeface="Tahoma" pitchFamily="34" charset="0"/>
              </a:rPr>
              <a:t>PROCESSO DE SELEÇÃO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0325" y="2844403"/>
            <a:ext cx="1440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lvl="0" indent="-655796" algn="just">
              <a:spcBef>
                <a:spcPct val="20000"/>
              </a:spcBef>
              <a:buFont typeface="Arial" charset="0"/>
              <a:buAutoNum type="arabicPeriod"/>
              <a:defRPr/>
            </a:pPr>
            <a:endParaRPr lang="pt-BR" sz="3600" dirty="0" smtClean="0"/>
          </a:p>
        </p:txBody>
      </p:sp>
      <p:pic>
        <p:nvPicPr>
          <p:cNvPr id="6" name="Imagem 5" descr="Nova-logo-Gov-+-Secult-+-Fundarpe.png"/>
          <p:cNvPicPr>
            <a:picLocks noChangeAspect="1"/>
          </p:cNvPicPr>
          <p:nvPr/>
        </p:nvPicPr>
        <p:blipFill>
          <a:blip r:embed="rId2" cstate="print"/>
          <a:srcRect t="1633"/>
          <a:stretch>
            <a:fillRect/>
          </a:stretch>
        </p:blipFill>
        <p:spPr>
          <a:xfrm>
            <a:off x="12529517" y="10333235"/>
            <a:ext cx="4608637" cy="173520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00325" y="3490734"/>
            <a:ext cx="15337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00225" y="2443713"/>
            <a:ext cx="162018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000" b="1" dirty="0" smtClean="0"/>
              <a:t>431 projetos inscritos -  </a:t>
            </a:r>
            <a:r>
              <a:rPr lang="pt-BR" sz="5000" dirty="0" smtClean="0"/>
              <a:t>33 municípios (todas as </a:t>
            </a:r>
            <a:r>
              <a:rPr lang="pt-BR" sz="5000" dirty="0" err="1" smtClean="0"/>
              <a:t>RD’s</a:t>
            </a:r>
            <a:r>
              <a:rPr lang="pt-BR" sz="5000" dirty="0" smtClean="0"/>
              <a:t>).</a:t>
            </a:r>
          </a:p>
          <a:p>
            <a:endParaRPr lang="pt-BR" sz="5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000" b="1" dirty="0" smtClean="0"/>
              <a:t>358 projetos habilitados e analisados.</a:t>
            </a:r>
            <a:endParaRPr lang="pt-BR" sz="5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5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000" b="1" dirty="0" smtClean="0"/>
              <a:t>145 projetos na Defesa Oral.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5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000" b="1" dirty="0" smtClean="0"/>
              <a:t>101 projetos aprovados.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50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5000" b="1" dirty="0"/>
              <a:t>26 projetos  Suplementação do FSA.</a:t>
            </a:r>
          </a:p>
          <a:p>
            <a:endParaRPr lang="pt-BR" sz="5000" b="1" dirty="0" smtClean="0"/>
          </a:p>
        </p:txBody>
      </p:sp>
    </p:spTree>
    <p:extLst>
      <p:ext uri="{BB962C8B-B14F-4D97-AF65-F5344CB8AC3E}">
        <p14:creationId xmlns:p14="http://schemas.microsoft.com/office/powerpoint/2010/main" val="25848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UNDO APRESENTAÇÃO SLIDE TODOS POR PE_ATUAL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997" y="1575"/>
            <a:ext cx="18000000" cy="12600000"/>
          </a:xfrm>
          <a:prstGeom prst="rect">
            <a:avLst/>
          </a:prstGeom>
        </p:spPr>
      </p:pic>
      <p:pic>
        <p:nvPicPr>
          <p:cNvPr id="12" name="Imagem 11" descr="FUNDO APRESENTAÇÃO SLIDE TODOS POR PE_ATUAL2.jpg"/>
          <p:cNvPicPr>
            <a:picLocks/>
          </p:cNvPicPr>
          <p:nvPr/>
        </p:nvPicPr>
        <p:blipFill>
          <a:blip r:embed="rId4" cstate="print"/>
          <a:srcRect t="96929"/>
          <a:stretch>
            <a:fillRect/>
          </a:stretch>
        </p:blipFill>
        <p:spPr>
          <a:xfrm>
            <a:off x="-26997" y="12158676"/>
            <a:ext cx="18036000" cy="540000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2812808" y="4572595"/>
            <a:ext cx="12376634" cy="3281683"/>
          </a:xfrm>
          <a:prstGeom prst="roundRect">
            <a:avLst/>
          </a:prstGeom>
          <a:solidFill>
            <a:schemeClr val="tx2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79" tIns="87440" rIns="174879" bIns="87440"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812808" y="4572595"/>
            <a:ext cx="12376634" cy="3700629"/>
          </a:xfrm>
          <a:prstGeom prst="rect">
            <a:avLst/>
          </a:prstGeom>
        </p:spPr>
        <p:txBody>
          <a:bodyPr wrap="square" lIns="174879" tIns="87440" rIns="174879" bIns="8744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 SELECIONADOS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r>
              <a:rPr lang="pt-BR" sz="4500" b="1" dirty="0">
                <a:solidFill>
                  <a:schemeClr val="bg1"/>
                </a:solidFill>
              </a:rPr>
              <a:t>9º EDITAL DO PROGRAMA DE FOMENTO À PRODUÇÃO AUDIOVISUAL DE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r>
              <a:rPr lang="pt-BR" sz="4500" b="1" dirty="0">
                <a:solidFill>
                  <a:schemeClr val="bg1"/>
                </a:solidFill>
              </a:rPr>
              <a:t>PERNAMBUCO – FUNCULTURA 2015/2016</a:t>
            </a:r>
            <a:endParaRPr lang="pt-BR" sz="4500" dirty="0">
              <a:solidFill>
                <a:schemeClr val="bg1"/>
              </a:solidFill>
            </a:endParaRPr>
          </a:p>
          <a:p>
            <a:pPr algn="ctr"/>
            <a:endParaRPr lang="pt-BR" sz="4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11429</TotalTime>
  <Words>1811</Words>
  <Application>Microsoft Office PowerPoint</Application>
  <PresentationFormat>Personalizar</PresentationFormat>
  <Paragraphs>412</Paragraphs>
  <Slides>24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PERFIS DAS EQUIPES</vt:lpstr>
      <vt:lpstr>Apresentação do PowerPoint</vt:lpstr>
      <vt:lpstr>Apresentação do PowerPoint</vt:lpstr>
      <vt:lpstr>CATEGORIA REVELANDO OS PERNAMBUCOS</vt:lpstr>
      <vt:lpstr>CATEGORIA REVELANDO OS PERNAMBUCOS</vt:lpstr>
      <vt:lpstr>CATEGORIA DESENVOLVIMENTO DO CINECLUBISMO</vt:lpstr>
      <vt:lpstr>CATEGORIA DESENVOLVIMENTO DO CINECLUBISMO</vt:lpstr>
      <vt:lpstr>CATEGORIA PESQUISA</vt:lpstr>
      <vt:lpstr>CATEGORIA FORMAÇÃO</vt:lpstr>
      <vt:lpstr>CATEGORIA DIFUSÃO</vt:lpstr>
      <vt:lpstr>CATEGORIA DIFUSÃO</vt:lpstr>
      <vt:lpstr>CATEGORIA CURTA-METRAGEM</vt:lpstr>
      <vt:lpstr>CATEGORIA CURTA-METRAGEM</vt:lpstr>
      <vt:lpstr>CATEGORIA PRODUTOS PARA TELEVISÃO</vt:lpstr>
      <vt:lpstr>CATEGORIA PRODUTOS PARA TELEVISÃO</vt:lpstr>
      <vt:lpstr>CATEGORIA LONGA-METRAGEM</vt:lpstr>
      <vt:lpstr>CATEGORIA LONGA-METRAGEM</vt:lpstr>
      <vt:lpstr>CATEGORIA LONGA-METRAGEM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otavio.barros</dc:creator>
  <cp:lastModifiedBy>Milena Evangelista</cp:lastModifiedBy>
  <cp:revision>888</cp:revision>
  <dcterms:created xsi:type="dcterms:W3CDTF">2011-05-13T11:50:33Z</dcterms:created>
  <dcterms:modified xsi:type="dcterms:W3CDTF">2016-07-05T11:50:51Z</dcterms:modified>
</cp:coreProperties>
</file>