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4" r:id="rId3"/>
    <p:sldId id="263" r:id="rId4"/>
    <p:sldId id="257" r:id="rId5"/>
    <p:sldId id="261" r:id="rId6"/>
    <p:sldId id="258" r:id="rId7"/>
    <p:sldId id="262" r:id="rId8"/>
    <p:sldId id="259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1EC3D-D887-47DA-987F-4BD46168AC12}" type="datetimeFigureOut">
              <a:rPr lang="pt-BR" smtClean="0"/>
              <a:t>06/02/2017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75BBE-89AD-41D0-8F4B-05052D3E76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57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AE4D-B201-49CD-8886-C9C538E98CA1}" type="datetime1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8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A791-18FD-46FC-8FFE-1DE3C6BAAEB2}" type="datetime1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7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B3C4-8E7C-4706-83C8-490359F932E7}" type="datetime1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76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1475656" y="0"/>
            <a:ext cx="7668344" cy="6858000"/>
            <a:chOff x="1475656" y="0"/>
            <a:chExt cx="7668344" cy="6858000"/>
          </a:xfrm>
        </p:grpSpPr>
        <p:pic>
          <p:nvPicPr>
            <p:cNvPr id="1026" name="Picture 2" descr="C:\Users\bruno.cavalcanti\Desktop\Funcultura\Gráfico\12 01 16 capa slide ciclo-01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848"/>
            <a:stretch/>
          </p:blipFill>
          <p:spPr bwMode="auto">
            <a:xfrm>
              <a:off x="1584324" y="0"/>
              <a:ext cx="755967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ângulo 6"/>
            <p:cNvSpPr/>
            <p:nvPr userDrawn="1"/>
          </p:nvSpPr>
          <p:spPr>
            <a:xfrm>
              <a:off x="1475656" y="1772816"/>
              <a:ext cx="3888506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1824" y="1988840"/>
            <a:ext cx="4318248" cy="1470025"/>
          </a:xfrm>
        </p:spPr>
        <p:txBody>
          <a:bodyPr>
            <a:normAutofit/>
          </a:bodyPr>
          <a:lstStyle>
            <a:lvl1pPr algn="l">
              <a:defRPr sz="32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357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0"/>
            <a:ext cx="9144000" cy="6878960"/>
            <a:chOff x="0" y="0"/>
            <a:chExt cx="9144000" cy="6878960"/>
          </a:xfrm>
        </p:grpSpPr>
        <p:pic>
          <p:nvPicPr>
            <p:cNvPr id="8" name="Picture 2" descr="C:\Users\bruno.cavalcanti\Desktop\Funcultura\Gráfico\12 01 16 base slide ciclo-01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52" b="2750"/>
            <a:stretch/>
          </p:blipFill>
          <p:spPr bwMode="auto">
            <a:xfrm>
              <a:off x="1259632" y="0"/>
              <a:ext cx="7884368" cy="687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bruno.cavalcanti\Desktop\Funcultura\Gráfico\12 01 16 base slide ciclo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433" r="92394" b="2750"/>
            <a:stretch/>
          </p:blipFill>
          <p:spPr bwMode="auto">
            <a:xfrm>
              <a:off x="0" y="5115487"/>
              <a:ext cx="1952674" cy="176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0" y="5103116"/>
              <a:ext cx="8490412" cy="834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114300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00555"/>
            <a:ext cx="8136904" cy="4291062"/>
          </a:xfrm>
        </p:spPr>
        <p:txBody>
          <a:bodyPr/>
          <a:lstStyle>
            <a:lvl1pPr marL="342900" indent="-342900">
              <a:buFont typeface="Webdings" panose="05030102010509060703" pitchFamily="18" charset="2"/>
              <a:buChar char="4"/>
              <a:defRPr sz="2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9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3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2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1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7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59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4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4B86-7035-4C81-B004-5A3C8668D97F}" type="datetime1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431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76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64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FE2-1DC4-4B30-BCDF-CA909A8E0E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BB4C-5F71-401D-910F-EC2B4F96CC1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1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11C8-FCE3-4E6D-A68B-5A4D2267C5FE}" type="datetime1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4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EBB3-56F1-4BC2-ABAA-2EE6E9835F5B}" type="datetime1">
              <a:rPr lang="pt-BR" smtClean="0"/>
              <a:t>06/02/2017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1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E109-8E72-4518-8FA1-D527516AA9E0}" type="datetime1">
              <a:rPr lang="pt-BR" smtClean="0"/>
              <a:t>06/02/2017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63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E9B-33E6-4ACE-B0ED-78597CF27513}" type="datetime1">
              <a:rPr lang="pt-BR" smtClean="0"/>
              <a:t>06/02/2017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66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6C4D-4341-4C8D-8CE5-637FCBBF3AE1}" type="datetime1">
              <a:rPr lang="pt-BR" smtClean="0"/>
              <a:t>06/02/2017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66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A31B-F319-4D82-AA24-C33BFDC1B46A}" type="datetime1">
              <a:rPr lang="pt-BR" smtClean="0"/>
              <a:t>06/02/2017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84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D188-313B-461E-A9C3-4EFE1C1E165A}" type="datetime1">
              <a:rPr lang="pt-BR" smtClean="0"/>
              <a:t>06/02/2017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18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26C3-A653-4BDE-AE93-24C6305EE9A2}" type="datetime1">
              <a:rPr lang="pt-BR" smtClean="0"/>
              <a:t>06/02/2017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76DF-923B-4CDA-84DE-B364CCBB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3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5FE2-1DC4-4B30-BCDF-CA909A8E0EB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ABB4C-5F71-401D-910F-EC2B4F96CC1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7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81744" y="1412776"/>
            <a:ext cx="4750296" cy="1470025"/>
          </a:xfrm>
        </p:spPr>
        <p:txBody>
          <a:bodyPr>
            <a:normAutofit/>
          </a:bodyPr>
          <a:lstStyle/>
          <a:p>
            <a:pPr algn="ctr"/>
            <a:r>
              <a:rPr lang="pt-BR" sz="4000" i="0" dirty="0" smtClean="0"/>
              <a:t>FUNCULTURA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Editais 2016/2017</a:t>
            </a:r>
            <a:endParaRPr lang="pt-BR" sz="40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301132" y="3179217"/>
            <a:ext cx="4750296" cy="753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Principais alterações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63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14270"/>
              </p:ext>
            </p:extLst>
          </p:nvPr>
        </p:nvGraphicFramePr>
        <p:xfrm>
          <a:off x="251520" y="986984"/>
          <a:ext cx="8712968" cy="5682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0"/>
                <a:gridCol w="3384376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Itens do Edital</a:t>
                      </a:r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Edital 2015/2016</a:t>
                      </a:r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Edital Atual 2016/2017</a:t>
                      </a:r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464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DO OBJETO</a:t>
                      </a:r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 Edital  para Convocação para apresentação de projetos de todas as áreas excetuando-se o Audiovisual.</a:t>
                      </a:r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Convocação para apresentação de projetos em 02 Editais distintos: </a:t>
                      </a:r>
                    </a:p>
                    <a:p>
                      <a:pPr algn="ctr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Um Edital para seleção de projetos de  Música e</a:t>
                      </a:r>
                    </a:p>
                    <a:p>
                      <a:pPr algn="ctr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Um Edital para as demais áreas</a:t>
                      </a:r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DOS RECURSOS</a:t>
                      </a:r>
                      <a:endParaRPr lang="pt-BR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R$ 20.000.000,00 – 1%  =  </a:t>
                      </a:r>
                      <a:br>
                        <a:rPr lang="pt-BR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</a:br>
                      <a:r>
                        <a:rPr lang="pt-BR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+mn-lt"/>
                        </a:rPr>
                        <a:t>R$ 19.800.000,00</a:t>
                      </a:r>
                      <a:endParaRPr lang="pt-BR" b="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 – R$  4.550.000,00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Geral –     R$  </a:t>
                      </a:r>
                      <a:r>
                        <a:rPr lang="pt-BR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17.500.000,00</a:t>
                      </a:r>
                    </a:p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     = R$  22.050.000,00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Obs.: O total deliberado para incentivo será disponibilizado para aprovação dos projetos, na sua integralidade, sem mais nenhuma dedução ou retenção.</a:t>
                      </a:r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403648" y="1166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FUNCULTURA  - EDITAIS 2016/2016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55767" y="539388"/>
            <a:ext cx="2832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Principais Alterações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995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z="1600" b="1" smtClean="0"/>
              <a:t>3</a:t>
            </a:fld>
            <a:endParaRPr lang="pt-BR" sz="1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47667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DO ORÇAMENTO:</a:t>
            </a:r>
            <a:endParaRPr lang="pt-BR" sz="2000" b="1" u="sng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87678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</a:rPr>
              <a:t>% da Administração do </a:t>
            </a:r>
            <a:r>
              <a:rPr lang="pt-BR" sz="2000" b="1" dirty="0" err="1" smtClean="0">
                <a:solidFill>
                  <a:srgbClr val="0000FF"/>
                </a:solidFill>
              </a:rPr>
              <a:t>Funcultura</a:t>
            </a:r>
            <a:r>
              <a:rPr lang="pt-BR" sz="2000" b="1" dirty="0" smtClean="0">
                <a:solidFill>
                  <a:srgbClr val="0000FF"/>
                </a:solidFill>
              </a:rPr>
              <a:t> e Fiscalização da execução do projeto: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9592" y="126876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Item Revogado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NÃO DEVE SER MAIS INCLUÍDO NO ORÇAMENTO DO PROJETO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263691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DA ACESSIBILIDADE:</a:t>
            </a:r>
            <a:endParaRPr lang="pt-BR" sz="2000" b="1" u="sng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51958" y="321297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</a:rPr>
              <a:t>Retirou-se os termo “recomenda-se, orienta-se”, da redação anterior, reforçou-se o estabelecimento de acessibilidade como critério de pontuação e normatizou-se a forma de apresentação das propostas de acessibilidade com a adoção de formulário próprio: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473966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Item 7.2.1 do Edital:  </a:t>
            </a:r>
          </a:p>
          <a:p>
            <a:pPr algn="ctr"/>
            <a:r>
              <a:rPr lang="pt-BR" sz="2400" b="1" dirty="0" smtClean="0"/>
              <a:t>As </a:t>
            </a:r>
            <a:r>
              <a:rPr lang="pt-BR" sz="2400" b="1" dirty="0"/>
              <a:t>propostas de ações para acessibilidade deverão ser informadas com o preenchimento do ANEXO 09, que deverá ser anexado ao Projeto Cultural.</a:t>
            </a:r>
          </a:p>
        </p:txBody>
      </p:sp>
    </p:spTree>
    <p:extLst>
      <p:ext uri="{BB962C8B-B14F-4D97-AF65-F5344CB8AC3E}">
        <p14:creationId xmlns:p14="http://schemas.microsoft.com/office/powerpoint/2010/main" val="958768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4</a:t>
            </a:fld>
            <a:endParaRPr lang="pt-BR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85875" y="3497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47664" y="44624"/>
            <a:ext cx="6264696" cy="674136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2416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DOS MOTIVOS DE EXCLUSÃO  (ITEM  6):</a:t>
            </a:r>
            <a:endParaRPr lang="pt-BR" sz="2000" b="1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1958" y="106493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</a:rPr>
              <a:t>Estabeleceu-se  regras/exigências relativas a assinaturas de Cartas de Anuência e Termos de Permissão para Uso de Imagem ou obra.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046327"/>
            <a:ext cx="8892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Item 6.1. d )  do Edital:  </a:t>
            </a:r>
          </a:p>
          <a:p>
            <a:endParaRPr lang="pt-BR" sz="2000" b="1" u="sng" dirty="0" smtClean="0"/>
          </a:p>
          <a:p>
            <a:pPr algn="ctr"/>
            <a:r>
              <a:rPr lang="pt-BR" sz="2000" b="1" dirty="0" smtClean="0"/>
              <a:t>ATENÇÂO </a:t>
            </a:r>
            <a:r>
              <a:rPr lang="pt-BR" sz="2000" b="1" dirty="0"/>
              <a:t>2</a:t>
            </a:r>
            <a:r>
              <a:rPr lang="pt-BR" sz="2000" dirty="0"/>
              <a:t>: </a:t>
            </a:r>
            <a:r>
              <a:rPr lang="pt-BR" sz="2000" b="1" dirty="0"/>
              <a:t>As cartas (ANEXOS 03 ou 04 </a:t>
            </a:r>
            <a:r>
              <a:rPr lang="pt-BR" sz="2000" dirty="0"/>
              <a:t>)</a:t>
            </a:r>
            <a:r>
              <a:rPr lang="pt-BR" sz="2000" b="1" dirty="0"/>
              <a:t> deverão ser com assinatura original, de próprio punho, podendo ser impressas, assinadas de próprio punho, </a:t>
            </a:r>
            <a:r>
              <a:rPr lang="pt-BR" sz="2000" b="1" dirty="0" err="1"/>
              <a:t>escaneadas</a:t>
            </a:r>
            <a:r>
              <a:rPr lang="pt-BR" sz="2000" b="1" dirty="0"/>
              <a:t> e anexadas ao projeto. </a:t>
            </a:r>
            <a:r>
              <a:rPr lang="pt-BR" sz="2000" b="1" dirty="0">
                <a:solidFill>
                  <a:srgbClr val="FF0000"/>
                </a:solidFill>
              </a:rPr>
              <a:t>Não serão admitidas cartas com assinaturas eletrônicas ou digitais. </a:t>
            </a:r>
            <a:r>
              <a:rPr lang="pt-BR" sz="2000" b="1" dirty="0"/>
              <a:t>Para os projetos aprovados, as cartas </a:t>
            </a:r>
            <a:r>
              <a:rPr lang="pt-BR" sz="2000" b="1" dirty="0" err="1"/>
              <a:t>escaneadas</a:t>
            </a:r>
            <a:r>
              <a:rPr lang="pt-BR" sz="2000" b="1" dirty="0"/>
              <a:t> deverão ser apresentadas com assinatura original para assinatura do Termo de Compromisso.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4350583"/>
            <a:ext cx="8892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Item 6.1. e)   do Edital:  </a:t>
            </a:r>
          </a:p>
          <a:p>
            <a:endParaRPr lang="pt-BR" sz="2000" b="1" u="sng" dirty="0" smtClean="0"/>
          </a:p>
          <a:p>
            <a:pPr hangingPunct="0"/>
            <a:r>
              <a:rPr lang="pt-BR" sz="2000" b="1" dirty="0" smtClean="0"/>
              <a:t>ATENÇÂO </a:t>
            </a:r>
            <a:r>
              <a:rPr lang="pt-BR" sz="2000" b="1" dirty="0"/>
              <a:t>2</a:t>
            </a:r>
            <a:r>
              <a:rPr lang="pt-BR" sz="2000" dirty="0"/>
              <a:t>: </a:t>
            </a:r>
            <a:r>
              <a:rPr lang="pt-BR" sz="2000" b="1" dirty="0"/>
              <a:t>As cartas (ANEXOS 03 ou 04 </a:t>
            </a:r>
            <a:r>
              <a:rPr lang="pt-BR" sz="2000" dirty="0"/>
              <a:t>)</a:t>
            </a:r>
            <a:r>
              <a:rPr lang="pt-BR" sz="2000" b="1" dirty="0"/>
              <a:t> deverão ser com assinatura original, de próprio punho, podendo ser impressas, assinadas de próprio punho, </a:t>
            </a:r>
            <a:r>
              <a:rPr lang="pt-BR" sz="2000" b="1" dirty="0" err="1"/>
              <a:t>escaneadas</a:t>
            </a:r>
            <a:r>
              <a:rPr lang="pt-BR" sz="2000" b="1" dirty="0"/>
              <a:t> </a:t>
            </a:r>
            <a:r>
              <a:rPr lang="pt-BR" sz="2000" b="1" dirty="0" smtClean="0"/>
              <a:t>   e </a:t>
            </a:r>
            <a:r>
              <a:rPr lang="pt-BR" sz="2000" b="1" dirty="0"/>
              <a:t>anexadas ao projeto. </a:t>
            </a:r>
            <a:r>
              <a:rPr lang="pt-BR" sz="2000" b="1" dirty="0">
                <a:solidFill>
                  <a:srgbClr val="FF0000"/>
                </a:solidFill>
              </a:rPr>
              <a:t>Não serão admitidas cartas com assinaturas eletrônicas ou digitais</a:t>
            </a:r>
            <a:r>
              <a:rPr lang="pt-BR" sz="2000" b="1" dirty="0"/>
              <a:t>. Para os projetos aprovados, as cartas </a:t>
            </a:r>
            <a:r>
              <a:rPr lang="pt-BR" sz="2000" b="1" dirty="0" err="1"/>
              <a:t>escaneadas</a:t>
            </a:r>
            <a:r>
              <a:rPr lang="pt-BR" sz="2000" b="1" dirty="0"/>
              <a:t> deverão ser apresentadas com assinatura original para assinatura do Termo de Compromisso.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69269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>
                <a:solidFill>
                  <a:srgbClr val="0000FF"/>
                </a:solidFill>
              </a:rPr>
              <a:t>ITENS 6.1  d)     e    6.1  e)</a:t>
            </a:r>
            <a:endParaRPr lang="pt-BR" sz="20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94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DOS MOTIVOS DE EXCLUSÃO  (ITEM  6):</a:t>
            </a:r>
            <a:endParaRPr lang="pt-BR" sz="2000" b="1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1958" y="106493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</a:rPr>
              <a:t>Incorporou-se também ao item “Motivos de Exclusão”,  outras exigências anteriormente escritas no corpo do Edital.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826821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>
                <a:solidFill>
                  <a:srgbClr val="0000FF"/>
                </a:solidFill>
              </a:rPr>
              <a:t>Item 6.1.  k )  do Edital:  </a:t>
            </a:r>
          </a:p>
          <a:p>
            <a:endParaRPr lang="pt-BR" sz="1050" b="1" u="sng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/>
              <a:t>Não apresentação do Plano Básico de Divulgação</a:t>
            </a:r>
            <a:r>
              <a:rPr lang="pt-BR" sz="2000" dirty="0"/>
              <a:t> </a:t>
            </a:r>
            <a:r>
              <a:rPr lang="pt-BR" sz="2000" b="1" dirty="0"/>
              <a:t>(ANEXO 02)</a:t>
            </a:r>
            <a:r>
              <a:rPr lang="pt-BR" sz="2000" dirty="0"/>
              <a:t>;</a:t>
            </a:r>
            <a:r>
              <a:rPr lang="pt-BR" sz="2000" b="1" dirty="0" smtClean="0"/>
              <a:t>.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2852936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>
                <a:solidFill>
                  <a:srgbClr val="0000FF"/>
                </a:solidFill>
              </a:rPr>
              <a:t>Item 6.1.  l)   do Edital</a:t>
            </a:r>
            <a:r>
              <a:rPr lang="pt-BR" sz="2000" b="1" u="sng" dirty="0" smtClean="0"/>
              <a:t>:  </a:t>
            </a:r>
          </a:p>
          <a:p>
            <a:endParaRPr lang="pt-BR" sz="1200" b="1" u="sng" dirty="0" smtClean="0"/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pt-BR" sz="2400" b="1" dirty="0"/>
              <a:t>Descumprimento das exigências dos itens </a:t>
            </a:r>
            <a:r>
              <a:rPr lang="pt-BR" sz="2000" b="1" dirty="0"/>
              <a:t>3.7</a:t>
            </a:r>
            <a:r>
              <a:rPr lang="pt-BR" sz="2000" dirty="0"/>
              <a:t> e </a:t>
            </a:r>
            <a:r>
              <a:rPr lang="pt-BR" sz="2000" b="1" dirty="0"/>
              <a:t>5.1.7</a:t>
            </a:r>
            <a:r>
              <a:rPr lang="pt-BR" sz="2000" dirty="0"/>
              <a:t> </a:t>
            </a:r>
            <a:r>
              <a:rPr lang="pt-BR" sz="2000" b="1" dirty="0"/>
              <a:t>deste </a:t>
            </a:r>
            <a:r>
              <a:rPr lang="pt-BR" sz="2000" b="1" dirty="0" smtClean="0"/>
              <a:t>Edital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69269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>
                <a:solidFill>
                  <a:srgbClr val="0000FF"/>
                </a:solidFill>
              </a:rPr>
              <a:t>INCREMENTOS:</a:t>
            </a:r>
            <a:endParaRPr lang="pt-BR" sz="2000" b="1" u="sng" dirty="0">
              <a:solidFill>
                <a:srgbClr val="0000FF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3861048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“</a:t>
            </a:r>
            <a:r>
              <a:rPr lang="pt-BR" sz="2000" b="1" dirty="0">
                <a:solidFill>
                  <a:srgbClr val="0000FF"/>
                </a:solidFill>
              </a:rPr>
              <a:t>3.7</a:t>
            </a:r>
            <a:r>
              <a:rPr lang="pt-BR" sz="2000" dirty="0"/>
              <a:t> O projeto apresentado deverá conter previsão de data de término de execução</a:t>
            </a:r>
            <a:r>
              <a:rPr lang="pt-BR" sz="2000" b="1" dirty="0"/>
              <a:t> NÃO </a:t>
            </a:r>
            <a:r>
              <a:rPr lang="pt-BR" sz="2000" dirty="0"/>
              <a:t>superior ao limite de 01</a:t>
            </a:r>
            <a:r>
              <a:rPr lang="pt-BR" sz="2000" b="1" dirty="0"/>
              <a:t> </a:t>
            </a:r>
            <a:r>
              <a:rPr lang="pt-BR" sz="2000" dirty="0"/>
              <a:t>(um) ano da data indicada para início da execução (no formulário de inscrição </a:t>
            </a:r>
            <a:r>
              <a:rPr lang="pt-BR" sz="2000" b="1" dirty="0"/>
              <a:t>ANEXO 01</a:t>
            </a:r>
            <a:r>
              <a:rPr lang="pt-BR" sz="2000" dirty="0"/>
              <a:t>: Campo 22, Campo 42 e Campo 59 – devendo estes ser idênticos</a:t>
            </a:r>
            <a:r>
              <a:rPr lang="pt-BR" sz="2000" dirty="0" smtClean="0"/>
              <a:t>).”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5345921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“</a:t>
            </a:r>
            <a:r>
              <a:rPr lang="pt-BR" sz="2000" b="1" dirty="0">
                <a:solidFill>
                  <a:srgbClr val="0000FF"/>
                </a:solidFill>
              </a:rPr>
              <a:t>5.1.7</a:t>
            </a:r>
            <a:r>
              <a:rPr lang="pt-BR" sz="2000" dirty="0"/>
              <a:t> O valor pleiteado ao FUNCULTURA não poderá ser maior que o permitido pela linha de ação, dentro de uma determinada área cultural (no formulário de inscrição </a:t>
            </a:r>
            <a:r>
              <a:rPr lang="pt-BR" sz="2000" b="1" dirty="0"/>
              <a:t>ANEXO 01</a:t>
            </a:r>
            <a:r>
              <a:rPr lang="pt-BR" sz="2000" dirty="0"/>
              <a:t>: Campo 39 - Fonte 006, Campo 74, Campo 83 – devendo estes serem idênticos).”</a:t>
            </a:r>
          </a:p>
        </p:txBody>
      </p:sp>
    </p:spTree>
    <p:extLst>
      <p:ext uri="{BB962C8B-B14F-4D97-AF65-F5344CB8AC3E}">
        <p14:creationId xmlns:p14="http://schemas.microsoft.com/office/powerpoint/2010/main" val="1519679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6DF-923B-4CDA-84DE-B364CCBB086D}" type="slidenum">
              <a:rPr lang="pt-BR" smtClean="0"/>
              <a:t>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/>
              <a:t>DO PRAZO E DAS CONDIÇÕES DE </a:t>
            </a:r>
            <a:r>
              <a:rPr lang="pt-BR" sz="2000" b="1" u="sng" dirty="0" smtClean="0"/>
              <a:t>PARTICIPAÇÃO (item 3)</a:t>
            </a:r>
            <a:r>
              <a:rPr lang="pt-BR" sz="2000" b="1" dirty="0" smtClean="0"/>
              <a:t>:</a:t>
            </a:r>
            <a:endParaRPr lang="pt-BR" sz="2000" b="1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6206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</a:rPr>
              <a:t>Alteração nas quantidades de projetos que podem ser aprovados, por produtor.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1958" y="1052736"/>
            <a:ext cx="8512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3.6.1</a:t>
            </a:r>
            <a:r>
              <a:rPr lang="pt-BR" dirty="0" smtClean="0"/>
              <a:t> Cada </a:t>
            </a:r>
            <a:r>
              <a:rPr lang="pt-BR" dirty="0"/>
              <a:t>proponente poderá ter aprovados até </a:t>
            </a:r>
            <a:r>
              <a:rPr lang="pt-BR" b="1" dirty="0"/>
              <a:t>02 (dois) projetos</a:t>
            </a:r>
            <a:r>
              <a:rPr lang="pt-BR" dirty="0"/>
              <a:t> neste Edital Geral, contanto que a soma deles não ultrapasse o valor de </a:t>
            </a:r>
            <a:r>
              <a:rPr lang="pt-BR" b="1" dirty="0"/>
              <a:t>R</a:t>
            </a:r>
            <a:r>
              <a:rPr lang="pt-BR" dirty="0"/>
              <a:t>$ 250.000,00 (duzentos e cinquenta mil reais), desembolsados pela FONTE FUNCULTURA;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1988840"/>
            <a:ext cx="851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3.6.2</a:t>
            </a:r>
            <a:r>
              <a:rPr lang="pt-BR" dirty="0" smtClean="0"/>
              <a:t> </a:t>
            </a:r>
            <a:r>
              <a:rPr lang="pt-BR" dirty="0"/>
              <a:t>O Proponente poderá aprovar o total de até 03 (três) projetos por ano, considerando todos os Editais do </a:t>
            </a:r>
            <a:r>
              <a:rPr lang="pt-BR" dirty="0" err="1"/>
              <a:t>Funcultura</a:t>
            </a:r>
            <a:r>
              <a:rPr lang="pt-BR" dirty="0"/>
              <a:t> no mesmo ano.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1958" y="2708920"/>
            <a:ext cx="8512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3.6.3</a:t>
            </a:r>
            <a:r>
              <a:rPr lang="pt-BR" dirty="0" smtClean="0"/>
              <a:t> </a:t>
            </a:r>
            <a:r>
              <a:rPr lang="pt-BR" dirty="0"/>
              <a:t>Quanto à execução do Projeto, o Proponente poderá executar simultaneamente até </a:t>
            </a:r>
            <a:r>
              <a:rPr lang="pt-BR" b="1" dirty="0"/>
              <a:t>04 (quatro)</a:t>
            </a:r>
            <a:r>
              <a:rPr lang="pt-BR" dirty="0"/>
              <a:t> projetos em um único exercício fiscal, sendo contabilizado o histórico de aprovações em todos editais anteriores do </a:t>
            </a:r>
            <a:r>
              <a:rPr lang="pt-BR" dirty="0" err="1"/>
              <a:t>Funcultura</a:t>
            </a:r>
            <a:r>
              <a:rPr lang="pt-BR" dirty="0"/>
              <a:t>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3130" y="3645024"/>
            <a:ext cx="851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3.6.3.1</a:t>
            </a:r>
            <a:r>
              <a:rPr lang="pt-BR" dirty="0" smtClean="0"/>
              <a:t> </a:t>
            </a:r>
            <a:r>
              <a:rPr lang="pt-BR" dirty="0"/>
              <a:t>A conferência do limite informado no</a:t>
            </a:r>
            <a:r>
              <a:rPr lang="pt-BR" b="1" dirty="0"/>
              <a:t> item 3.6.3. </a:t>
            </a:r>
            <a:r>
              <a:rPr lang="pt-BR" dirty="0"/>
              <a:t>se dará no ato da entrega da documentação para</a:t>
            </a:r>
            <a:r>
              <a:rPr lang="pt-BR" b="1" dirty="0"/>
              <a:t> </a:t>
            </a:r>
            <a:r>
              <a:rPr lang="pt-BR" dirty="0"/>
              <a:t>contratação do projeto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4293096"/>
            <a:ext cx="8512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3.6.3.1.1</a:t>
            </a:r>
            <a:r>
              <a:rPr lang="pt-BR" dirty="0" smtClean="0"/>
              <a:t> </a:t>
            </a:r>
            <a:r>
              <a:rPr lang="pt-BR" dirty="0"/>
              <a:t>Será estabelecido, sob pena de arquivamento, o prazo de 30 dias, contados a partir da solicitação da</a:t>
            </a:r>
            <a:r>
              <a:rPr lang="pt-BR" b="1" dirty="0"/>
              <a:t> </a:t>
            </a:r>
            <a:r>
              <a:rPr lang="pt-BR" dirty="0"/>
              <a:t>Secretaria Executiva do </a:t>
            </a:r>
            <a:r>
              <a:rPr lang="pt-BR" dirty="0" err="1"/>
              <a:t>Funcultura</a:t>
            </a:r>
            <a:r>
              <a:rPr lang="pt-BR" dirty="0"/>
              <a:t> para que os produtores culturais com projetos aprovados cumpram as exigências formuladas pela Comissão Deliberativa e apresentem a documentação necessária, ambas completas e satisfatórias, à emissão de nota de empenho e respectiva assinatura do Termo de Compromisso.</a:t>
            </a:r>
            <a:r>
              <a:rPr lang="pt-BR" b="1" dirty="0"/>
              <a:t>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5818038"/>
            <a:ext cx="8512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3.6.3.2</a:t>
            </a:r>
            <a:r>
              <a:rPr lang="pt-BR" dirty="0" smtClean="0"/>
              <a:t> </a:t>
            </a:r>
            <a:r>
              <a:rPr lang="pt-BR" dirty="0"/>
              <a:t>Entende-se como</a:t>
            </a:r>
            <a:r>
              <a:rPr lang="pt-BR" b="1" dirty="0"/>
              <a:t> projeto em execução </a:t>
            </a:r>
            <a:r>
              <a:rPr lang="pt-BR" dirty="0"/>
              <a:t>aquele que recebeu a primeira parcela de recurso, e como</a:t>
            </a:r>
            <a:r>
              <a:rPr lang="pt-BR" b="1" dirty="0"/>
              <a:t> projeto concluído</a:t>
            </a:r>
            <a:r>
              <a:rPr lang="pt-BR" dirty="0"/>
              <a:t>, aquele que solicitou o Atestado de Execução, nos termos do Decreto nº 25.343 de 31 de março de 2003</a:t>
            </a:r>
            <a:r>
              <a:rPr lang="pt-BR" b="1" dirty="0"/>
              <a:t> </a:t>
            </a:r>
            <a:r>
              <a:rPr lang="pt-BR" dirty="0"/>
              <a:t>e alterações.</a:t>
            </a:r>
          </a:p>
        </p:txBody>
      </p:sp>
    </p:spTree>
    <p:extLst>
      <p:ext uri="{BB962C8B-B14F-4D97-AF65-F5344CB8AC3E}">
        <p14:creationId xmlns:p14="http://schemas.microsoft.com/office/powerpoint/2010/main" val="583489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831</Words>
  <Application>Microsoft Office PowerPoint</Application>
  <PresentationFormat>Apresentação na tela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Tema do Office</vt:lpstr>
      <vt:lpstr>1_Tema do Office</vt:lpstr>
      <vt:lpstr>FUNCULTURA Editais 2016/2017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fundarpe</dc:creator>
  <cp:lastModifiedBy>Bruno Cavalcanti</cp:lastModifiedBy>
  <cp:revision>16</cp:revision>
  <dcterms:created xsi:type="dcterms:W3CDTF">2017-01-20T13:16:05Z</dcterms:created>
  <dcterms:modified xsi:type="dcterms:W3CDTF">2017-02-06T18:00:09Z</dcterms:modified>
</cp:coreProperties>
</file>