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59" r:id="rId4"/>
    <p:sldId id="282" r:id="rId5"/>
    <p:sldId id="285" r:id="rId6"/>
    <p:sldId id="283" r:id="rId7"/>
    <p:sldId id="271" r:id="rId8"/>
    <p:sldId id="275" r:id="rId9"/>
    <p:sldId id="284" r:id="rId10"/>
    <p:sldId id="273" r:id="rId11"/>
    <p:sldId id="286" r:id="rId12"/>
    <p:sldId id="290" r:id="rId13"/>
    <p:sldId id="288" r:id="rId14"/>
    <p:sldId id="289" r:id="rId15"/>
    <p:sldId id="291" r:id="rId16"/>
    <p:sldId id="292" r:id="rId17"/>
    <p:sldId id="315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09" r:id="rId35"/>
    <p:sldId id="311" r:id="rId36"/>
    <p:sldId id="312" r:id="rId37"/>
    <p:sldId id="316" r:id="rId38"/>
  </p:sldIdLst>
  <p:sldSz cx="9144000" cy="6858000" type="screen4x3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uncultura%20-%20Bruno\Edital.Audiovisual\Audio_Valores%20-%202003%20a%202014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Totais!$C$4</c:f>
              <c:strCache>
                <c:ptCount val="1"/>
                <c:pt idx="0">
                  <c:v>Total investido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R$ 2.100.000,00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6C-4824-BC50-132155C79DF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RR$</a:t>
                    </a:r>
                    <a:r>
                      <a:rPr lang="en-US" baseline="0" dirty="0"/>
                      <a:t> 4.000.000,00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6C-4824-BC50-132155C79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Totais!$B$5:$B$18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Totais!$C$5:$C$18</c:f>
              <c:numCache>
                <c:formatCode>"R$"\ #,##0.00</c:formatCode>
                <c:ptCount val="14"/>
                <c:pt idx="0">
                  <c:v>412225.35</c:v>
                </c:pt>
                <c:pt idx="1">
                  <c:v>1622996.37</c:v>
                </c:pt>
                <c:pt idx="2">
                  <c:v>467679.22</c:v>
                </c:pt>
                <c:pt idx="3">
                  <c:v>529390.84</c:v>
                </c:pt>
                <c:pt idx="4">
                  <c:v>938594.92</c:v>
                </c:pt>
                <c:pt idx="5">
                  <c:v>710883.89</c:v>
                </c:pt>
                <c:pt idx="6">
                  <c:v>6000000</c:v>
                </c:pt>
                <c:pt idx="7">
                  <c:v>8000000</c:v>
                </c:pt>
                <c:pt idx="8">
                  <c:v>11500000</c:v>
                </c:pt>
                <c:pt idx="9">
                  <c:v>11500000</c:v>
                </c:pt>
                <c:pt idx="10">
                  <c:v>11500000</c:v>
                </c:pt>
                <c:pt idx="11">
                  <c:v>20050000</c:v>
                </c:pt>
                <c:pt idx="12">
                  <c:v>19980000</c:v>
                </c:pt>
                <c:pt idx="13">
                  <c:v>20150000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C-4824-BC50-132155C79DF9}"/>
            </c:ext>
          </c:extLst>
        </c:ser>
        <c:ser>
          <c:idx val="1"/>
          <c:order val="1"/>
          <c:tx>
            <c:strRef>
              <c:f>Totais!$D$4</c:f>
              <c:strCache>
                <c:ptCount val="1"/>
                <c:pt idx="0">
                  <c:v>Valor investido FUNCULTURA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Totais!$B$5:$B$18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Totais!$D$5:$D$18</c:f>
              <c:numCache>
                <c:formatCode>General</c:formatCode>
                <c:ptCount val="14"/>
                <c:pt idx="11" formatCode="&quot;R$&quot;\ #,##0.00">
                  <c:v>11500000</c:v>
                </c:pt>
                <c:pt idx="12" formatCode="&quot;R$&quot;\ #,##0.00">
                  <c:v>10000000</c:v>
                </c:pt>
                <c:pt idx="13" formatCode="&quot;R$&quot;\ #,##0.00">
                  <c:v>10150000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C-4824-BC50-132155C79DF9}"/>
            </c:ext>
          </c:extLst>
        </c:ser>
        <c:ser>
          <c:idx val="2"/>
          <c:order val="2"/>
          <c:tx>
            <c:strRef>
              <c:f>Totais!$E$4</c:f>
              <c:strCache>
                <c:ptCount val="1"/>
                <c:pt idx="0">
                  <c:v>Valor investido FSA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Totais!$B$5:$B$18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Totais!$E$5:$E$18</c:f>
              <c:numCache>
                <c:formatCode>General</c:formatCode>
                <c:ptCount val="14"/>
                <c:pt idx="11" formatCode="&quot;R$&quot;\ #,##0.00">
                  <c:v>8550000</c:v>
                </c:pt>
                <c:pt idx="12" formatCode="&quot;R$&quot;\ #,##0.00">
                  <c:v>9980000</c:v>
                </c:pt>
                <c:pt idx="13" formatCode="&quot;R$&quot;\ #,##0.00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C-4824-BC50-132155C79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6081536"/>
        <c:axId val="66081920"/>
      </c:barChart>
      <c:catAx>
        <c:axId val="66081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6081920"/>
        <c:crosses val="autoZero"/>
        <c:auto val="1"/>
        <c:lblAlgn val="ctr"/>
        <c:lblOffset val="100"/>
        <c:noMultiLvlLbl val="0"/>
      </c:catAx>
      <c:valAx>
        <c:axId val="66081920"/>
        <c:scaling>
          <c:orientation val="minMax"/>
        </c:scaling>
        <c:delete val="0"/>
        <c:axPos val="l"/>
        <c:majorGridlines/>
        <c:numFmt formatCode="&quot;R$&quot;\ #,##0.00" sourceLinked="1"/>
        <c:majorTickMark val="none"/>
        <c:minorTickMark val="none"/>
        <c:tickLblPos val="nextTo"/>
        <c:spPr>
          <a:ln w="9525">
            <a:noFill/>
          </a:ln>
        </c:spPr>
        <c:crossAx val="66081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100" b="1" i="0" baseline="0" dirty="0">
                <a:solidFill>
                  <a:schemeClr val="tx1"/>
                </a:solidFill>
                <a:effectLst/>
              </a:rPr>
              <a:t>Obras Audiovisuais (Curtas, PTV, Longas) </a:t>
            </a:r>
            <a:endParaRPr lang="pt-BR" sz="2100" dirty="0">
              <a:solidFill>
                <a:schemeClr val="tx1"/>
              </a:solidFill>
              <a:effectLst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pt-BR" sz="2100" b="1" i="0" baseline="0" dirty="0">
                <a:solidFill>
                  <a:schemeClr val="tx1"/>
                </a:solidFill>
                <a:effectLst/>
              </a:rPr>
              <a:t>Projetos Habilitados: 263</a:t>
            </a:r>
            <a:endParaRPr lang="pt-BR" sz="21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66-457E-BD48-B41174483E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66-457E-BD48-B41174483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Profissionais  N/I nas funções de D/R</c:v>
                </c:pt>
                <c:pt idx="1">
                  <c:v>Sem Profissionais N/I nas funções D/R</c:v>
                </c:pt>
              </c:strCache>
            </c:strRef>
          </c:cat>
          <c:val>
            <c:numRef>
              <c:f>Planilha1!$B$2:$B$3</c:f>
              <c:numCache>
                <c:formatCode>0.00%</c:formatCode>
                <c:ptCount val="2"/>
                <c:pt idx="0">
                  <c:v>0.22439999999999999</c:v>
                </c:pt>
                <c:pt idx="1">
                  <c:v>0.77559999999999996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3-4C62-971E-19E1D1DA2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100" b="1" i="0" baseline="0" dirty="0">
                <a:solidFill>
                  <a:schemeClr val="tx1"/>
                </a:solidFill>
                <a:effectLst/>
              </a:rPr>
              <a:t>Obras Audiovisuais (Curtas, PTV, Longas) </a:t>
            </a:r>
            <a:endParaRPr lang="pt-BR" sz="21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pt-BR" sz="2100" b="1" i="0" baseline="0" dirty="0">
                <a:solidFill>
                  <a:schemeClr val="tx1"/>
                </a:solidFill>
                <a:effectLst/>
              </a:rPr>
              <a:t>Projetos Aprovados: 73</a:t>
            </a:r>
            <a:endParaRPr lang="pt-BR" sz="21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45-43C6-8EE0-6180318CF8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45-43C6-8EE0-6180318CF8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Profissionais  N/I nas funções de D/R</c:v>
                </c:pt>
                <c:pt idx="1">
                  <c:v>Sem Profissionais N/I nas funções D/R</c:v>
                </c:pt>
              </c:strCache>
            </c:strRef>
          </c:cat>
          <c:val>
            <c:numRef>
              <c:f>Planilha1!$B$2:$B$3</c:f>
              <c:numCache>
                <c:formatCode>0.00%</c:formatCode>
                <c:ptCount val="2"/>
                <c:pt idx="0">
                  <c:v>0.32900000000000001</c:v>
                </c:pt>
                <c:pt idx="1">
                  <c:v>0.67100000000000004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3-4C62-971E-19E1D1DA2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100" b="1" i="0" baseline="0" dirty="0">
                <a:solidFill>
                  <a:schemeClr val="tx1"/>
                </a:solidFill>
                <a:effectLst/>
              </a:rPr>
              <a:t>Demais Categorias (Difusão, Formação, Pesquisa, Preservação)  </a:t>
            </a:r>
            <a:endParaRPr lang="pt-BR" sz="21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pt-BR" sz="2100" b="1" i="0" baseline="0" dirty="0">
                <a:solidFill>
                  <a:schemeClr val="tx1"/>
                </a:solidFill>
                <a:effectLst/>
              </a:rPr>
              <a:t>Projetos Aprovados: 39</a:t>
            </a:r>
            <a:endParaRPr lang="pt-BR" sz="21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7369868019917839"/>
          <c:y val="2.7715174504420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4E-438C-9883-14E4972DC9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4E-438C-9883-14E4972DC9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Profissionais  N/I nas equipes principais</c:v>
                </c:pt>
                <c:pt idx="1">
                  <c:v>Sem Profissionais N/I nas  nas equipes principais</c:v>
                </c:pt>
              </c:strCache>
            </c:strRef>
          </c:cat>
          <c:val>
            <c:numRef>
              <c:f>Planilha1!$B$2:$B$3</c:f>
              <c:numCache>
                <c:formatCode>0.00%</c:formatCode>
                <c:ptCount val="2"/>
                <c:pt idx="0">
                  <c:v>0.71799999999999997</c:v>
                </c:pt>
                <c:pt idx="1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3-4C62-971E-19E1D1DA2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Projetos Inscritos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2007/2008</c:v>
                </c:pt>
                <c:pt idx="6">
                  <c:v>2008/2009</c:v>
                </c:pt>
                <c:pt idx="7">
                  <c:v>2009/2010</c:v>
                </c:pt>
                <c:pt idx="8">
                  <c:v>2010/2011</c:v>
                </c:pt>
                <c:pt idx="9">
                  <c:v>2011/2012</c:v>
                </c:pt>
                <c:pt idx="10">
                  <c:v>2012/2013</c:v>
                </c:pt>
                <c:pt idx="11">
                  <c:v>2013/2014</c:v>
                </c:pt>
                <c:pt idx="12">
                  <c:v>2014/2015</c:v>
                </c:pt>
                <c:pt idx="13">
                  <c:v>2015/2016</c:v>
                </c:pt>
                <c:pt idx="14">
                  <c:v>2016/2017</c:v>
                </c:pt>
              </c:strCache>
            </c:strRef>
          </c:cat>
          <c:val>
            <c:numRef>
              <c:f>Planilha1!$B$2:$B$16</c:f>
              <c:numCache>
                <c:formatCode>General</c:formatCode>
                <c:ptCount val="15"/>
                <c:pt idx="0">
                  <c:v>8</c:v>
                </c:pt>
                <c:pt idx="1">
                  <c:v>34</c:v>
                </c:pt>
                <c:pt idx="2">
                  <c:v>6</c:v>
                </c:pt>
                <c:pt idx="3">
                  <c:v>8</c:v>
                </c:pt>
                <c:pt idx="4">
                  <c:v>60</c:v>
                </c:pt>
                <c:pt idx="5">
                  <c:v>171</c:v>
                </c:pt>
                <c:pt idx="6">
                  <c:v>206</c:v>
                </c:pt>
                <c:pt idx="7">
                  <c:v>227</c:v>
                </c:pt>
                <c:pt idx="8">
                  <c:v>218</c:v>
                </c:pt>
                <c:pt idx="9">
                  <c:v>260</c:v>
                </c:pt>
                <c:pt idx="10">
                  <c:v>406</c:v>
                </c:pt>
                <c:pt idx="11">
                  <c:v>370</c:v>
                </c:pt>
                <c:pt idx="12">
                  <c:v>460</c:v>
                </c:pt>
                <c:pt idx="13">
                  <c:v>431</c:v>
                </c:pt>
                <c:pt idx="14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5-4A46-82B7-3CFDC5D9F9C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Projetos Aprovados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2007/2008</c:v>
                </c:pt>
                <c:pt idx="6">
                  <c:v>2008/2009</c:v>
                </c:pt>
                <c:pt idx="7">
                  <c:v>2009/2010</c:v>
                </c:pt>
                <c:pt idx="8">
                  <c:v>2010/2011</c:v>
                </c:pt>
                <c:pt idx="9">
                  <c:v>2011/2012</c:v>
                </c:pt>
                <c:pt idx="10">
                  <c:v>2012/2013</c:v>
                </c:pt>
                <c:pt idx="11">
                  <c:v>2013/2014</c:v>
                </c:pt>
                <c:pt idx="12">
                  <c:v>2014/2015</c:v>
                </c:pt>
                <c:pt idx="13">
                  <c:v>2015/2016</c:v>
                </c:pt>
                <c:pt idx="14">
                  <c:v>2016/2017</c:v>
                </c:pt>
              </c:strCache>
            </c:strRef>
          </c:cat>
          <c:val>
            <c:numRef>
              <c:f>Planilha1!$C$2:$C$16</c:f>
              <c:numCache>
                <c:formatCode>General</c:formatCode>
                <c:ptCount val="15"/>
                <c:pt idx="4">
                  <c:v>13</c:v>
                </c:pt>
                <c:pt idx="5">
                  <c:v>29</c:v>
                </c:pt>
                <c:pt idx="6">
                  <c:v>47</c:v>
                </c:pt>
                <c:pt idx="7">
                  <c:v>61</c:v>
                </c:pt>
                <c:pt idx="8">
                  <c:v>82</c:v>
                </c:pt>
                <c:pt idx="9">
                  <c:v>103</c:v>
                </c:pt>
                <c:pt idx="10">
                  <c:v>112</c:v>
                </c:pt>
                <c:pt idx="11">
                  <c:v>119</c:v>
                </c:pt>
                <c:pt idx="12">
                  <c:v>112</c:v>
                </c:pt>
                <c:pt idx="13">
                  <c:v>101</c:v>
                </c:pt>
                <c:pt idx="1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5-4A46-82B7-3CFDC5D9F9C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Projetos aprovados com FSA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Planilha1!$A$2:$A$16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2007/2008</c:v>
                </c:pt>
                <c:pt idx="6">
                  <c:v>2008/2009</c:v>
                </c:pt>
                <c:pt idx="7">
                  <c:v>2009/2010</c:v>
                </c:pt>
                <c:pt idx="8">
                  <c:v>2010/2011</c:v>
                </c:pt>
                <c:pt idx="9">
                  <c:v>2011/2012</c:v>
                </c:pt>
                <c:pt idx="10">
                  <c:v>2012/2013</c:v>
                </c:pt>
                <c:pt idx="11">
                  <c:v>2013/2014</c:v>
                </c:pt>
                <c:pt idx="12">
                  <c:v>2014/2015</c:v>
                </c:pt>
                <c:pt idx="13">
                  <c:v>2015/2016</c:v>
                </c:pt>
                <c:pt idx="14">
                  <c:v>2016/2017</c:v>
                </c:pt>
              </c:strCache>
            </c:strRef>
          </c:cat>
          <c:val>
            <c:numRef>
              <c:f>Planilha1!$D$2:$D$16</c:f>
              <c:numCache>
                <c:formatCode>General</c:formatCode>
                <c:ptCount val="15"/>
                <c:pt idx="12">
                  <c:v>16</c:v>
                </c:pt>
                <c:pt idx="13">
                  <c:v>26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5-4A46-82B7-3CFDC5D9F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59648"/>
        <c:axId val="9515008"/>
      </c:barChart>
      <c:catAx>
        <c:axId val="384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15008"/>
        <c:crosses val="autoZero"/>
        <c:auto val="1"/>
        <c:lblAlgn val="ctr"/>
        <c:lblOffset val="100"/>
        <c:noMultiLvlLbl val="0"/>
      </c:catAx>
      <c:valAx>
        <c:axId val="95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4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995371546018696E-2"/>
          <c:y val="0.16295771663230835"/>
          <c:w val="0.50223531808012611"/>
          <c:h val="0.6098987808614321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Projetos Inscritos:  443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7FB-4561-A974-2F78CB875C10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7FB-4561-A974-2F78CB875C10}"/>
              </c:ext>
            </c:extLst>
          </c:dPt>
          <c:dLbls>
            <c:dLbl>
              <c:idx val="0"/>
              <c:layout>
                <c:manualLayout>
                  <c:x val="-0.32159447561382071"/>
                  <c:y val="6.838874898673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FB-4561-A974-2F78CB875C10}"/>
                </c:ext>
              </c:extLst>
            </c:dLbl>
            <c:dLbl>
              <c:idx val="1"/>
              <c:layout>
                <c:manualLayout>
                  <c:x val="0.10730975328138144"/>
                  <c:y val="-4.7435830175248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FB-4561-A974-2F78CB875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Projetos com Acessibilidade</c:v>
                </c:pt>
                <c:pt idx="1">
                  <c:v>Projetos sem Acessibilidade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0.73370000000000002</c:v>
                </c:pt>
                <c:pt idx="1">
                  <c:v>0.26629999999999998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B-4561-A974-2F78CB875C1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Projetos Inscritos:  444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093-4D7C-ADA4-6659CC40D7C7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093-4D7C-ADA4-6659CC40D7C7}"/>
              </c:ext>
            </c:extLst>
          </c:dPt>
          <c:cat>
            <c:strRef>
              <c:f>Plan1!$A$2:$A$3</c:f>
              <c:strCache>
                <c:ptCount val="2"/>
                <c:pt idx="0">
                  <c:v>Projetos com Acessibilidade</c:v>
                </c:pt>
                <c:pt idx="1">
                  <c:v>Projetos sem Acessibilidade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27FB-4561-A974-2F78CB875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60534866165664136"/>
          <c:y val="0.14590199854337171"/>
          <c:w val="0.38835243504689959"/>
          <c:h val="0.66963307931771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Projetos Aprovados: 112</c:v>
                </c:pt>
              </c:strCache>
            </c:strRef>
          </c:tx>
          <c:dLbls>
            <c:dLbl>
              <c:idx val="0"/>
              <c:layout>
                <c:manualLayout>
                  <c:x val="-7.1083060089847383E-2"/>
                  <c:y val="4.805331038750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DF-4530-8108-BB892502034D}"/>
                </c:ext>
              </c:extLst>
            </c:dLbl>
            <c:dLbl>
              <c:idx val="1"/>
              <c:layout>
                <c:manualLayout>
                  <c:x val="0.13756923936878415"/>
                  <c:y val="-7.1966537020872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DF-4530-8108-BB89250203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Projetos Aprovados com Acessibilidade</c:v>
                </c:pt>
                <c:pt idx="1">
                  <c:v>Projetos Aprovados sem Acessibilidade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F-4530-8108-BB8925020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549481570811419"/>
          <c:y val="0.2995715611637183"/>
          <c:w val="0.32700667769003611"/>
          <c:h val="0.49778253207076006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00" b="1" dirty="0">
                <a:solidFill>
                  <a:schemeClr val="tx1"/>
                </a:solidFill>
              </a:rPr>
              <a:t>443 PROJETOS </a:t>
            </a:r>
          </a:p>
          <a:p>
            <a:pPr>
              <a:defRPr/>
            </a:pPr>
            <a:r>
              <a:rPr lang="en-US" sz="1900" b="1" dirty="0">
                <a:solidFill>
                  <a:schemeClr val="tx1"/>
                </a:solidFill>
              </a:rPr>
              <a:t>DEMANDA</a:t>
            </a:r>
            <a:r>
              <a:rPr lang="en-US" sz="1900" b="1" baseline="0" dirty="0">
                <a:solidFill>
                  <a:schemeClr val="tx1"/>
                </a:solidFill>
              </a:rPr>
              <a:t> POR MACRORREGIÃO</a:t>
            </a:r>
            <a:endParaRPr lang="en-US" sz="19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77120198654602E-2"/>
          <c:y val="0.20976990210964208"/>
          <c:w val="0.8334252920358407"/>
          <c:h val="0.64040376686541001"/>
        </c:manualLayout>
      </c:layout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9B-4BFD-AC9E-EA64E30D8E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9B-4BFD-AC9E-EA64E30D8E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9B-4BFD-AC9E-EA64E30D8E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9B-4BFD-AC9E-EA64E30D8E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RMR</c:v>
                </c:pt>
                <c:pt idx="1">
                  <c:v>Matas</c:v>
                </c:pt>
                <c:pt idx="2">
                  <c:v>Agreste</c:v>
                </c:pt>
                <c:pt idx="3">
                  <c:v>Sertão</c:v>
                </c:pt>
              </c:strCache>
            </c:strRef>
          </c:cat>
          <c:val>
            <c:numRef>
              <c:f>Planilha1!$B$2:$B$5</c:f>
              <c:numCache>
                <c:formatCode>0.00%</c:formatCode>
                <c:ptCount val="4"/>
                <c:pt idx="0">
                  <c:v>0.79449999999999998</c:v>
                </c:pt>
                <c:pt idx="1">
                  <c:v>4.0599999999999997E-2</c:v>
                </c:pt>
                <c:pt idx="2">
                  <c:v>6.5500000000000003E-2</c:v>
                </c:pt>
                <c:pt idx="3">
                  <c:v>9.9400000000000002E-2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4-42F2-9363-00FCBE672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00" b="1" dirty="0">
                <a:solidFill>
                  <a:schemeClr val="tx1"/>
                </a:solidFill>
              </a:rPr>
              <a:t>112 PROJETOS APROVADOS</a:t>
            </a:r>
          </a:p>
          <a:p>
            <a:pPr>
              <a:defRPr/>
            </a:pPr>
            <a:r>
              <a:rPr lang="en-US" sz="1900" b="1" dirty="0">
                <a:solidFill>
                  <a:schemeClr val="tx1"/>
                </a:solidFill>
              </a:rPr>
              <a:t>PROJETOS</a:t>
            </a:r>
            <a:r>
              <a:rPr lang="en-US" sz="1900" b="1" baseline="0" dirty="0">
                <a:solidFill>
                  <a:schemeClr val="tx1"/>
                </a:solidFill>
              </a:rPr>
              <a:t> APROVADOS POR MACRORREGIÃO</a:t>
            </a:r>
            <a:endParaRPr lang="en-US" sz="19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0D-406E-B7DA-5A173D977B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0D-406E-B7DA-5A173D977B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0D-406E-B7DA-5A173D977B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0D-406E-B7DA-5A173D977B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RMR</c:v>
                </c:pt>
                <c:pt idx="1">
                  <c:v>Matas</c:v>
                </c:pt>
                <c:pt idx="2">
                  <c:v>Agreste</c:v>
                </c:pt>
                <c:pt idx="3">
                  <c:v>Sertão</c:v>
                </c:pt>
              </c:strCache>
            </c:strRef>
          </c:cat>
          <c:val>
            <c:numRef>
              <c:f>Planilha1!$B$2:$B$5</c:f>
              <c:numCache>
                <c:formatCode>0.00%</c:formatCode>
                <c:ptCount val="4"/>
                <c:pt idx="0">
                  <c:v>0.61599999999999999</c:v>
                </c:pt>
                <c:pt idx="1">
                  <c:v>8.0500000000000002E-2</c:v>
                </c:pt>
                <c:pt idx="2">
                  <c:v>0.125</c:v>
                </c:pt>
                <c:pt idx="3">
                  <c:v>0.17849999999999999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4-42F2-9363-00FCBE672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Obras</a:t>
            </a:r>
            <a:r>
              <a:rPr lang="pt-BR" baseline="0" dirty="0"/>
              <a:t> Audiovisuais (Curtas, PTV, Longas) </a:t>
            </a:r>
          </a:p>
          <a:p>
            <a:pPr>
              <a:defRPr/>
            </a:pPr>
            <a:r>
              <a:rPr lang="pt-BR" baseline="0" dirty="0"/>
              <a:t>Projetos H</a:t>
            </a:r>
            <a:r>
              <a:rPr lang="pt-BR" dirty="0"/>
              <a:t>abilitados:</a:t>
            </a:r>
            <a:r>
              <a:rPr lang="pt-BR" baseline="0" dirty="0"/>
              <a:t> 263</a:t>
            </a:r>
            <a:endParaRPr lang="pt-BR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F-44BA-9710-6E89349563B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F-44BA-9710-6E8934956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Sem Mulheres Dir./Rot.</c:v>
                </c:pt>
                <c:pt idx="1">
                  <c:v>Mulheres Dir./Rot.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0.60829999999999995</c:v>
                </c:pt>
                <c:pt idx="1">
                  <c:v>0.39169999999999999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F-44BA-9710-6E8934956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Obras</a:t>
            </a:r>
            <a:r>
              <a:rPr lang="pt-BR" baseline="0" dirty="0"/>
              <a:t> Audiovisuais (Curtas, PTV, Longas) </a:t>
            </a:r>
          </a:p>
          <a:p>
            <a:pPr>
              <a:defRPr/>
            </a:pPr>
            <a:r>
              <a:rPr lang="pt-BR" baseline="0" dirty="0"/>
              <a:t>Projetos Inscritos</a:t>
            </a:r>
            <a:r>
              <a:rPr lang="pt-BR" dirty="0"/>
              <a:t>: 309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F-44BA-9710-6E89349563B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F-44BA-9710-6E8934956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Sem Mulheres Dir./Rot.</c:v>
                </c:pt>
                <c:pt idx="1">
                  <c:v>Mulheres Dir./Rot.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0.62129999999999996</c:v>
                </c:pt>
                <c:pt idx="1">
                  <c:v>0.37869999999999998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F-44BA-9710-6E8934956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Obras</a:t>
            </a:r>
            <a:r>
              <a:rPr lang="pt-BR" baseline="0" dirty="0"/>
              <a:t> Audiovisuais (Curtas, PTV, Longas) </a:t>
            </a:r>
          </a:p>
          <a:p>
            <a:pPr>
              <a:defRPr/>
            </a:pPr>
            <a:r>
              <a:rPr lang="pt-BR" baseline="0" dirty="0"/>
              <a:t>Projetos Aprovados</a:t>
            </a:r>
            <a:r>
              <a:rPr lang="pt-BR" dirty="0"/>
              <a:t>:</a:t>
            </a:r>
            <a:r>
              <a:rPr lang="pt-BR" baseline="0" dirty="0"/>
              <a:t> 73</a:t>
            </a:r>
            <a:endParaRPr lang="pt-BR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F-44BA-9710-6E89349563B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F-44BA-9710-6E8934956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Sem Mulheres Dir./Rot.</c:v>
                </c:pt>
                <c:pt idx="1">
                  <c:v>Mulheres Dir./Rot.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0.53420000000000001</c:v>
                </c:pt>
                <c:pt idx="1">
                  <c:v>0.46579999999999999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F-44BA-9710-6E8934956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2501" tIns="46250" rIns="92501" bIns="46250" rtlCol="0"/>
          <a:lstStyle>
            <a:lvl1pPr algn="r">
              <a:defRPr sz="1200"/>
            </a:lvl1pPr>
          </a:lstStyle>
          <a:p>
            <a:fld id="{4B2D5ECF-2829-404A-AC24-8FC4E64104DA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0156" cy="495300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0"/>
            <a:ext cx="2940156" cy="495300"/>
          </a:xfrm>
          <a:prstGeom prst="rect">
            <a:avLst/>
          </a:prstGeom>
        </p:spPr>
        <p:txBody>
          <a:bodyPr vert="horz" lIns="92501" tIns="46250" rIns="92501" bIns="46250" rtlCol="0" anchor="b"/>
          <a:lstStyle>
            <a:lvl1pPr algn="r">
              <a:defRPr sz="1200"/>
            </a:lvl1pPr>
          </a:lstStyle>
          <a:p>
            <a:fld id="{BA444A2B-5054-461D-A8F0-3B0AA3FB57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257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1475656" y="0"/>
            <a:ext cx="7668344" cy="6858000"/>
            <a:chOff x="1475656" y="0"/>
            <a:chExt cx="7668344" cy="6858000"/>
          </a:xfrm>
        </p:grpSpPr>
        <p:pic>
          <p:nvPicPr>
            <p:cNvPr id="1026" name="Picture 2" descr="C:\Users\bruno.cavalcanti\Desktop\Funcultura\Gráfico\12 01 16 capa slide ciclo-01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848"/>
            <a:stretch/>
          </p:blipFill>
          <p:spPr bwMode="auto">
            <a:xfrm>
              <a:off x="1584324" y="0"/>
              <a:ext cx="755967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/>
            <p:cNvSpPr/>
            <p:nvPr userDrawn="1"/>
          </p:nvSpPr>
          <p:spPr>
            <a:xfrm>
              <a:off x="1475656" y="1772816"/>
              <a:ext cx="3888506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1824" y="1988840"/>
            <a:ext cx="4318248" cy="1470025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1045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5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2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0"/>
            <a:ext cx="9144000" cy="6878960"/>
            <a:chOff x="0" y="0"/>
            <a:chExt cx="9144000" cy="6878960"/>
          </a:xfrm>
        </p:grpSpPr>
        <p:pic>
          <p:nvPicPr>
            <p:cNvPr id="8" name="Picture 2" descr="C:\Users\bruno.cavalcanti\Desktop\Funcultura\Gráfico\12 01 16 base slide ciclo-01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52" b="2750"/>
            <a:stretch/>
          </p:blipFill>
          <p:spPr bwMode="auto">
            <a:xfrm>
              <a:off x="1259632" y="0"/>
              <a:ext cx="7884368" cy="687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bruno.cavalcanti\Desktop\Funcultura\Gráfico\12 01 16 base slide ciclo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33" r="92394" b="2750"/>
            <a:stretch/>
          </p:blipFill>
          <p:spPr bwMode="auto">
            <a:xfrm>
              <a:off x="0" y="5115487"/>
              <a:ext cx="1952674" cy="176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0" y="5103116"/>
              <a:ext cx="8490412" cy="834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114300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00555"/>
            <a:ext cx="8136904" cy="4291062"/>
          </a:xfrm>
        </p:spPr>
        <p:txBody>
          <a:bodyPr>
            <a:normAutofit/>
          </a:bodyPr>
          <a:lstStyle>
            <a:lvl1pPr marL="342900" indent="-342900">
              <a:buFont typeface="Webdings" panose="05030102010509060703" pitchFamily="18" charset="2"/>
              <a:buChar char="4"/>
              <a:defRPr sz="2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169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7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38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44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30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10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7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5FE2-1DC4-4B30-BCDF-CA909A8E0EB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BB4C-5F71-401D-910F-EC2B4F96C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5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audiovisualpe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i="0" dirty="0">
                <a:latin typeface="Franklin Gothic Medium" panose="020B0603020102020204" pitchFamily="34" charset="0"/>
              </a:rPr>
              <a:t>ANÚNCIO DO RESULTADO DO 10° EDITAL DO FUNCULTURA AUDIOVISUAL 2016/2017</a:t>
            </a:r>
          </a:p>
        </p:txBody>
      </p:sp>
    </p:spTree>
    <p:extLst>
      <p:ext uri="{BB962C8B-B14F-4D97-AF65-F5344CB8AC3E}">
        <p14:creationId xmlns:p14="http://schemas.microsoft.com/office/powerpoint/2010/main" val="144585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569466"/>
          </a:xfrm>
        </p:spPr>
        <p:txBody>
          <a:bodyPr>
            <a:normAutofit/>
          </a:bodyPr>
          <a:lstStyle/>
          <a:p>
            <a:pPr algn="l"/>
            <a:r>
              <a:rPr lang="pt-BR" sz="2400" dirty="0"/>
              <a:t>PROCESSO DE SELEÇÃO: ACESSIBILIDADE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37341395"/>
              </p:ext>
            </p:extLst>
          </p:nvPr>
        </p:nvGraphicFramePr>
        <p:xfrm>
          <a:off x="11832" y="569466"/>
          <a:ext cx="40324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107585579"/>
              </p:ext>
            </p:extLst>
          </p:nvPr>
        </p:nvGraphicFramePr>
        <p:xfrm>
          <a:off x="4044280" y="3061072"/>
          <a:ext cx="4272136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156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76064"/>
          </a:xfrm>
        </p:spPr>
        <p:txBody>
          <a:bodyPr>
            <a:normAutofit/>
          </a:bodyPr>
          <a:lstStyle/>
          <a:p>
            <a:pPr algn="l"/>
            <a:r>
              <a:rPr lang="pt-BR" sz="2400" dirty="0"/>
              <a:t>PROCESSO DE SELEÇÃO: REGIONALIZAÇÃO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64158482"/>
              </p:ext>
            </p:extLst>
          </p:nvPr>
        </p:nvGraphicFramePr>
        <p:xfrm>
          <a:off x="899592" y="764704"/>
          <a:ext cx="67204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2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76064"/>
          </a:xfrm>
        </p:spPr>
        <p:txBody>
          <a:bodyPr>
            <a:normAutofit/>
          </a:bodyPr>
          <a:lstStyle/>
          <a:p>
            <a:pPr algn="l"/>
            <a:r>
              <a:rPr lang="pt-BR" sz="2400" dirty="0"/>
              <a:t>PROCESSO DE SELEÇÃO: REGIONALIZAÇÃO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02189850"/>
              </p:ext>
            </p:extLst>
          </p:nvPr>
        </p:nvGraphicFramePr>
        <p:xfrm>
          <a:off x="899592" y="764704"/>
          <a:ext cx="67204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61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76064"/>
          </a:xfrm>
        </p:spPr>
        <p:txBody>
          <a:bodyPr>
            <a:normAutofit fontScale="90000"/>
          </a:bodyPr>
          <a:lstStyle/>
          <a:p>
            <a:pPr algn="l"/>
            <a:r>
              <a:rPr lang="pt-BR" sz="2300" dirty="0"/>
              <a:t>PROCESSO</a:t>
            </a:r>
            <a:r>
              <a:rPr lang="pt-BR" sz="2400" dirty="0"/>
              <a:t> DE SELEÇÃO:  MULHERES DIRETORAS E/OU ROTEIRISTAS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148464831"/>
              </p:ext>
            </p:extLst>
          </p:nvPr>
        </p:nvGraphicFramePr>
        <p:xfrm>
          <a:off x="4211960" y="2924944"/>
          <a:ext cx="4176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09265359"/>
              </p:ext>
            </p:extLst>
          </p:nvPr>
        </p:nvGraphicFramePr>
        <p:xfrm>
          <a:off x="251520" y="908720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98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76064"/>
          </a:xfrm>
        </p:spPr>
        <p:txBody>
          <a:bodyPr>
            <a:normAutofit fontScale="90000"/>
          </a:bodyPr>
          <a:lstStyle/>
          <a:p>
            <a:pPr algn="l"/>
            <a:r>
              <a:rPr lang="pt-BR" sz="2300" dirty="0"/>
              <a:t>PROCESSO</a:t>
            </a:r>
            <a:r>
              <a:rPr lang="pt-BR" sz="2400" dirty="0"/>
              <a:t> DE SELEÇÃO:  MULHERES DIRETORAS E/OU ROTEIRISTAS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014238713"/>
              </p:ext>
            </p:extLst>
          </p:nvPr>
        </p:nvGraphicFramePr>
        <p:xfrm>
          <a:off x="755576" y="764704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12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76064"/>
          </a:xfrm>
        </p:spPr>
        <p:txBody>
          <a:bodyPr>
            <a:normAutofit fontScale="90000"/>
          </a:bodyPr>
          <a:lstStyle/>
          <a:p>
            <a:pPr algn="l"/>
            <a:r>
              <a:rPr lang="pt-BR" sz="2300" dirty="0"/>
              <a:t>PROCESSO</a:t>
            </a:r>
            <a:r>
              <a:rPr lang="pt-BR" sz="2400" dirty="0"/>
              <a:t> DE SELEÇÃO:  PROFISSIONAIS NEGROS/AS E INDÍGENAS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29961097"/>
              </p:ext>
            </p:extLst>
          </p:nvPr>
        </p:nvGraphicFramePr>
        <p:xfrm>
          <a:off x="899592" y="980728"/>
          <a:ext cx="67204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41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76064"/>
          </a:xfrm>
        </p:spPr>
        <p:txBody>
          <a:bodyPr>
            <a:normAutofit fontScale="90000"/>
          </a:bodyPr>
          <a:lstStyle/>
          <a:p>
            <a:pPr algn="l"/>
            <a:r>
              <a:rPr lang="pt-BR" sz="2300" dirty="0"/>
              <a:t>PROCESSO</a:t>
            </a:r>
            <a:r>
              <a:rPr lang="pt-BR" sz="2400" dirty="0"/>
              <a:t> DE SELEÇÃO:  PROFISSIONAIS NEGROS/AS E INDÍGENAS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8630256"/>
              </p:ext>
            </p:extLst>
          </p:nvPr>
        </p:nvGraphicFramePr>
        <p:xfrm>
          <a:off x="899592" y="980728"/>
          <a:ext cx="67204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560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76064"/>
          </a:xfrm>
        </p:spPr>
        <p:txBody>
          <a:bodyPr>
            <a:normAutofit fontScale="90000"/>
          </a:bodyPr>
          <a:lstStyle/>
          <a:p>
            <a:pPr algn="l"/>
            <a:r>
              <a:rPr lang="pt-BR" sz="2300" dirty="0"/>
              <a:t>PROCESSO</a:t>
            </a:r>
            <a:r>
              <a:rPr lang="pt-BR" sz="2400" dirty="0"/>
              <a:t> DE SELEÇÃO:  PROFISSIONAIS NEGROS/AS E INDÍGENAS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37609706"/>
              </p:ext>
            </p:extLst>
          </p:nvPr>
        </p:nvGraphicFramePr>
        <p:xfrm>
          <a:off x="899592" y="764704"/>
          <a:ext cx="67204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90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i="0" dirty="0">
                <a:latin typeface="Franklin Gothic Medium" panose="020B0603020102020204" pitchFamily="34" charset="0"/>
              </a:rPr>
              <a:t>PROJETOS SELECIONADOS </a:t>
            </a:r>
            <a:br>
              <a:rPr lang="pt-BR" sz="4000" i="0" dirty="0">
                <a:latin typeface="Franklin Gothic Medium" panose="020B0603020102020204" pitchFamily="34" charset="0"/>
              </a:rPr>
            </a:br>
            <a:br>
              <a:rPr lang="pt-BR" sz="4000" i="0" dirty="0">
                <a:latin typeface="Franklin Gothic Medium" panose="020B0603020102020204" pitchFamily="34" charset="0"/>
              </a:rPr>
            </a:br>
            <a:r>
              <a:rPr lang="pt-BR" sz="4000" i="0" dirty="0">
                <a:latin typeface="Franklin Gothic Medium" panose="020B0603020102020204" pitchFamily="34" charset="0"/>
              </a:rPr>
              <a:t>10° EDITAL DO FUNCULTURA AUDIOVISUAL 2016/2017</a:t>
            </a:r>
          </a:p>
        </p:txBody>
      </p:sp>
    </p:spTree>
    <p:extLst>
      <p:ext uri="{BB962C8B-B14F-4D97-AF65-F5344CB8AC3E}">
        <p14:creationId xmlns:p14="http://schemas.microsoft.com/office/powerpoint/2010/main" val="165437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92696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Desenvolvimento do </a:t>
            </a:r>
            <a:r>
              <a:rPr lang="pt-BR" sz="1800" dirty="0" err="1"/>
              <a:t>Cineclubismo</a:t>
            </a:r>
            <a:endParaRPr lang="pt-BR" sz="1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548680"/>
            <a:ext cx="8136904" cy="5242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400" b="1" dirty="0"/>
              <a:t>1. 029/2017 - Cineclube </a:t>
            </a:r>
            <a:r>
              <a:rPr lang="pt-BR" sz="1400" b="1" dirty="0" err="1"/>
              <a:t>Taquary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Israel Inácio da Silva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2. 083/2017 - Cineclube </a:t>
            </a:r>
            <a:r>
              <a:rPr lang="pt-BR" sz="1400" b="1" dirty="0" err="1"/>
              <a:t>Viramundo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Kleber Henrique da Silva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3. 143/2017 – Cineclube Alumia</a:t>
            </a:r>
          </a:p>
          <a:p>
            <a:pPr marL="0" indent="0">
              <a:buNone/>
            </a:pPr>
            <a:r>
              <a:rPr lang="pt-BR" sz="1400" dirty="0"/>
              <a:t>Proponente: Juliana </a:t>
            </a:r>
            <a:r>
              <a:rPr lang="pt-BR" sz="1400" dirty="0" err="1"/>
              <a:t>Gleymir</a:t>
            </a:r>
            <a:r>
              <a:rPr lang="pt-BR" sz="1400" dirty="0"/>
              <a:t> Casanova da Silva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4. 147/2017 - </a:t>
            </a:r>
            <a:r>
              <a:rPr lang="pt-BR" sz="1400" b="1" dirty="0" err="1"/>
              <a:t>Iapôi</a:t>
            </a:r>
            <a:r>
              <a:rPr lang="pt-BR" sz="1400" b="1" dirty="0"/>
              <a:t> Cineclube - História do Cinema 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Renatto</a:t>
            </a:r>
            <a:r>
              <a:rPr lang="pt-BR" sz="1400" dirty="0"/>
              <a:t> de Oliveira Mendonça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5. 238/2017 - Cine Bode Expiatório</a:t>
            </a:r>
          </a:p>
          <a:p>
            <a:pPr marL="0" indent="0">
              <a:buNone/>
            </a:pPr>
            <a:r>
              <a:rPr lang="pt-BR" sz="1400" dirty="0"/>
              <a:t>Proponente: Paulo Fonseca de Andrade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6. 245/2017  - Cineclube </a:t>
            </a:r>
            <a:r>
              <a:rPr lang="pt-BR" sz="1400" b="1" dirty="0" err="1"/>
              <a:t>Avalovara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Saulo </a:t>
            </a:r>
            <a:r>
              <a:rPr lang="pt-BR" sz="1400" dirty="0" err="1"/>
              <a:t>Philipe</a:t>
            </a:r>
            <a:r>
              <a:rPr lang="pt-BR" sz="1400" dirty="0"/>
              <a:t> de Oliveira Lima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7. 248/2017 – Cineclube do Verso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fr-FR" sz="1400" dirty="0"/>
              <a:t>Alexandre José Lira de Morais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sz="1400" b="1" dirty="0"/>
              <a:t>8. 249/2017 – Cineclubinho Pajeú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Veratânia</a:t>
            </a:r>
            <a:r>
              <a:rPr lang="pt-BR" sz="1400" dirty="0"/>
              <a:t> Lacerda Gomes de Morais</a:t>
            </a:r>
          </a:p>
        </p:txBody>
      </p:sp>
    </p:spTree>
    <p:extLst>
      <p:ext uri="{BB962C8B-B14F-4D97-AF65-F5344CB8AC3E}">
        <p14:creationId xmlns:p14="http://schemas.microsoft.com/office/powerpoint/2010/main" val="211522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INVESTIMENTO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136904" cy="45948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b="1" dirty="0"/>
              <a:t>VALOR TOTAL</a:t>
            </a:r>
          </a:p>
          <a:p>
            <a:pPr marL="0" indent="0">
              <a:buNone/>
              <a:defRPr/>
            </a:pPr>
            <a:r>
              <a:rPr lang="pt-BR" sz="2400" b="1" dirty="0"/>
              <a:t>    R$ 20.150.000,00 </a:t>
            </a:r>
            <a:r>
              <a:rPr lang="pt-BR" sz="2400" dirty="0"/>
              <a:t>(vinte milhões, cento e cinquenta mil reais)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>
              <a:defRPr/>
            </a:pPr>
            <a:r>
              <a:rPr lang="pt-BR" sz="2400" b="1" dirty="0"/>
              <a:t>FUNCULTURA 2017</a:t>
            </a:r>
          </a:p>
          <a:p>
            <a:pPr marL="0" indent="0">
              <a:buNone/>
              <a:defRPr/>
            </a:pPr>
            <a:r>
              <a:rPr lang="pt-BR" sz="2400" b="1" dirty="0"/>
              <a:t>    R$ 10.150.000,00 </a:t>
            </a:r>
            <a:r>
              <a:rPr lang="pt-BR" sz="2400" dirty="0"/>
              <a:t>(dez milhões, cento e cinquenta mil                     reais)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b="1" dirty="0"/>
              <a:t>EDITAL DE ARRANJOS REGIONAIS / FSA</a:t>
            </a:r>
          </a:p>
          <a:p>
            <a:pPr marL="0" indent="0">
              <a:buNone/>
              <a:defRPr/>
            </a:pPr>
            <a:r>
              <a:rPr lang="pt-BR" sz="2400" dirty="0"/>
              <a:t>    </a:t>
            </a:r>
            <a:r>
              <a:rPr lang="pt-BR" sz="2400" b="1" dirty="0"/>
              <a:t>R$ 10.000.000,00 </a:t>
            </a:r>
            <a:r>
              <a:rPr lang="pt-BR" sz="2400" dirty="0"/>
              <a:t>(dez milhões de reais)</a:t>
            </a:r>
          </a:p>
        </p:txBody>
      </p:sp>
    </p:spTree>
    <p:extLst>
      <p:ext uri="{BB962C8B-B14F-4D97-AF65-F5344CB8AC3E}">
        <p14:creationId xmlns:p14="http://schemas.microsoft.com/office/powerpoint/2010/main" val="267027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92696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Desenvolvimento do </a:t>
            </a:r>
            <a:r>
              <a:rPr lang="pt-BR" sz="1800" dirty="0" err="1"/>
              <a:t>Cineclubismo</a:t>
            </a:r>
            <a:endParaRPr lang="pt-BR" sz="1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548680"/>
            <a:ext cx="8136904" cy="52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9. 263/2017 - Cine Raiz - Ano 4</a:t>
            </a:r>
          </a:p>
          <a:p>
            <a:pPr marL="0" indent="0">
              <a:buNone/>
            </a:pPr>
            <a:r>
              <a:rPr lang="pt-BR" sz="1400" dirty="0"/>
              <a:t>Proponente: Instituto Redes Brincantes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10. 297/2017 - Cineclube </a:t>
            </a:r>
            <a:r>
              <a:rPr lang="pt-BR" sz="1400" b="1" dirty="0" err="1"/>
              <a:t>Vivarte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Cláudia Roseane Guedes de Oliveira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11. 350/2017 - Cineclube Araripe</a:t>
            </a:r>
          </a:p>
          <a:p>
            <a:pPr marL="0" indent="0">
              <a:buNone/>
            </a:pPr>
            <a:r>
              <a:rPr lang="pt-BR" sz="1400" dirty="0"/>
              <a:t>Proponente: Maria Iris Plínio de Sousa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12. 411/2017 - Clubinho </a:t>
            </a:r>
            <a:r>
              <a:rPr lang="pt-BR" sz="1400" b="1" dirty="0" err="1"/>
              <a:t>Salcine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Nivaneide</a:t>
            </a:r>
            <a:r>
              <a:rPr lang="pt-BR" sz="1400" dirty="0"/>
              <a:t> da Silva Costa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13. 421/2017 - Locomotivo Cineclube - A Memória viva do Cinema em Arcoverde</a:t>
            </a:r>
          </a:p>
          <a:p>
            <a:pPr marL="0" indent="0">
              <a:buNone/>
            </a:pPr>
            <a:r>
              <a:rPr lang="pt-BR" sz="1400" dirty="0"/>
              <a:t>Proponente: Everson Melo Santos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15593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92696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Revelando os Pernambucanos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548680"/>
            <a:ext cx="8136904" cy="52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1. 044/2017 - </a:t>
            </a:r>
            <a:r>
              <a:rPr lang="pt-BR" sz="1400" b="1" dirty="0" err="1"/>
              <a:t>Orocine</a:t>
            </a:r>
            <a:r>
              <a:rPr lang="pt-BR" sz="1400" b="1" dirty="0"/>
              <a:t> - Mostra Orobó de Cinema</a:t>
            </a:r>
          </a:p>
          <a:p>
            <a:pPr marL="0" indent="0">
              <a:buNone/>
            </a:pPr>
            <a:r>
              <a:rPr lang="pt-BR" sz="1400" dirty="0"/>
              <a:t>Proponente: Carlos Roberto Gonçalves da Silva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2. 053/2017 - Nós, que ficamos</a:t>
            </a:r>
          </a:p>
          <a:p>
            <a:pPr marL="0" indent="0">
              <a:buNone/>
            </a:pPr>
            <a:r>
              <a:rPr lang="pt-BR" sz="1400" dirty="0"/>
              <a:t>Proponente: Gabriel Rodrigo Ramos e Silva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3. 098/2017  - Palco dos Sonhos</a:t>
            </a:r>
          </a:p>
          <a:p>
            <a:pPr marL="0" indent="0">
              <a:buNone/>
            </a:pPr>
            <a:r>
              <a:rPr lang="pt-BR" sz="1400" dirty="0"/>
              <a:t>Proponente: Jefferson Batista de Andrade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4. 163/2017 - A Hecatombe</a:t>
            </a:r>
          </a:p>
          <a:p>
            <a:pPr marL="0" indent="0">
              <a:buNone/>
            </a:pPr>
            <a:r>
              <a:rPr lang="pt-BR" sz="1400" dirty="0"/>
              <a:t>Proponente: Djalma Andrade da Costa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5. 185/2017 - Quem foi João?</a:t>
            </a:r>
          </a:p>
          <a:p>
            <a:pPr marL="0" indent="0">
              <a:buNone/>
            </a:pPr>
            <a:r>
              <a:rPr lang="pt-BR" sz="1400" dirty="0"/>
              <a:t>Proponente: William de Brito Tenório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6. 257/2017 - Meu Livro Proibido</a:t>
            </a:r>
          </a:p>
          <a:p>
            <a:pPr marL="0" indent="0">
              <a:buNone/>
            </a:pPr>
            <a:r>
              <a:rPr lang="pt-BR" sz="1400" dirty="0"/>
              <a:t>Proponente: Thomaz José da Silva Carvalho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7. 314/2017 - Loja de Conveniência</a:t>
            </a:r>
          </a:p>
          <a:p>
            <a:pPr marL="0" indent="0">
              <a:buNone/>
            </a:pPr>
            <a:r>
              <a:rPr lang="pt-BR" sz="1400" dirty="0"/>
              <a:t>Proponente: Heitor Pereira da Silva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15304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92696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Revelando os Pernambucanos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548680"/>
            <a:ext cx="8136904" cy="52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8. 367/2017 - Tempo Circular </a:t>
            </a:r>
          </a:p>
          <a:p>
            <a:pPr marL="0" indent="0">
              <a:buNone/>
            </a:pPr>
            <a:r>
              <a:rPr lang="pt-BR" sz="1400" dirty="0"/>
              <a:t>Proponente: Alexandre dos Santos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9. 369/2017 - Rói </a:t>
            </a:r>
            <a:r>
              <a:rPr lang="pt-BR" sz="1400" b="1" dirty="0" err="1"/>
              <a:t>Rói</a:t>
            </a:r>
            <a:r>
              <a:rPr lang="pt-BR" sz="1400" b="1" dirty="0"/>
              <a:t> - Mostra do Pajeú</a:t>
            </a:r>
          </a:p>
          <a:p>
            <a:pPr marL="0" indent="0">
              <a:buNone/>
            </a:pPr>
            <a:r>
              <a:rPr lang="pt-BR" sz="1400" dirty="0"/>
              <a:t>Proponente: Jean </a:t>
            </a:r>
            <a:r>
              <a:rPr lang="pt-BR" sz="1400" dirty="0" err="1"/>
              <a:t>Deyvid</a:t>
            </a:r>
            <a:r>
              <a:rPr lang="pt-BR" sz="1400" dirty="0"/>
              <a:t> Alcântara Farias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10. 372/2017 - </a:t>
            </a:r>
            <a:r>
              <a:rPr lang="pt-BR" sz="1400" b="1" dirty="0" err="1"/>
              <a:t>Cambinda</a:t>
            </a:r>
            <a:r>
              <a:rPr lang="pt-BR" sz="1400" b="1" dirty="0"/>
              <a:t>: Onde nada se ensina, tudo se aprende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Enoo</a:t>
            </a:r>
            <a:r>
              <a:rPr lang="pt-BR" sz="1400" dirty="0"/>
              <a:t> Vinícius Batista de Miranda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11. 374/2017 - Sem Aplausos</a:t>
            </a:r>
          </a:p>
          <a:p>
            <a:pPr marL="0" indent="0">
              <a:buNone/>
            </a:pPr>
            <a:r>
              <a:rPr lang="pt-BR" sz="1400" dirty="0"/>
              <a:t>Proponente: Ana Paula de Barros Araújo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12. 412/2017 - I Festival de Cinema e Teatro do Sertão</a:t>
            </a:r>
          </a:p>
          <a:p>
            <a:pPr marL="0" indent="0">
              <a:buNone/>
            </a:pPr>
            <a:r>
              <a:rPr lang="pt-BR" sz="1400" dirty="0"/>
              <a:t>Proponente: Renata Bezerra de Souza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13. 417/2017 - </a:t>
            </a:r>
            <a:r>
              <a:rPr lang="pt-BR" sz="1400" b="1" dirty="0" err="1"/>
              <a:t>Praxedes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Maria Luciana Rodrigues de Oliveira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567665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Difusão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400" b="1" dirty="0"/>
              <a:t>1. 011/2017 - V RECIFEST - Festival de Cinema da Diversidade Sexual e de Gênero</a:t>
            </a:r>
          </a:p>
          <a:p>
            <a:pPr marL="0" indent="0">
              <a:buNone/>
            </a:pPr>
            <a:r>
              <a:rPr lang="pt-BR" sz="1400" dirty="0"/>
              <a:t>Proponente: Cláudia Rosângela de Assis Ferreira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2. 026/2017- 7ª Mostra Canavial de Cinema</a:t>
            </a:r>
          </a:p>
          <a:p>
            <a:pPr marL="0" indent="0">
              <a:buNone/>
            </a:pPr>
            <a:r>
              <a:rPr lang="pt-BR" sz="1400" dirty="0"/>
              <a:t>Proponente: 9 Oitavos Cultura e Tecnologia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3. 027/2017 - 11º Curta </a:t>
            </a:r>
            <a:r>
              <a:rPr lang="pt-BR" sz="1400" b="1" dirty="0" err="1"/>
              <a:t>Taquary</a:t>
            </a:r>
            <a:r>
              <a:rPr lang="pt-BR" sz="1400" b="1" dirty="0"/>
              <a:t> - Festival Internacional de Curta-metragem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Taquary</a:t>
            </a:r>
            <a:r>
              <a:rPr lang="pt-BR" sz="1400" dirty="0"/>
              <a:t> Filmes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4. 095/2017 - </a:t>
            </a:r>
            <a:r>
              <a:rPr lang="pt-BR" sz="1400" b="1" dirty="0" err="1"/>
              <a:t>Baobácine</a:t>
            </a:r>
            <a:r>
              <a:rPr lang="pt-BR" sz="1400" b="1" dirty="0"/>
              <a:t> - Mostra de Filmes Africanos do Recife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Ludimilla</a:t>
            </a:r>
            <a:r>
              <a:rPr lang="pt-BR" sz="1400" dirty="0"/>
              <a:t> Carvalho Wanderlei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5. 107/2017 - II  Fincar - Festival Internacional de Cinema de Realizadoras</a:t>
            </a:r>
          </a:p>
          <a:p>
            <a:pPr marL="0" indent="0">
              <a:buNone/>
            </a:pPr>
            <a:r>
              <a:rPr lang="pt-BR" sz="1400" dirty="0"/>
              <a:t>Proponente: Orquestra Cinema Estúdios Ltda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6. 144/2017 - 10ª Janela Internacional de Cinema do Recife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Cinemascópio</a:t>
            </a:r>
            <a:r>
              <a:rPr lang="pt-BR" sz="1400" dirty="0"/>
              <a:t> Produções Cinematográficas e Artísticas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7. 157/2017 - VI Festival Internacional de Stop Motion do Recife / VI Mostra Internacional de Stop Motion do Recife</a:t>
            </a:r>
          </a:p>
          <a:p>
            <a:pPr marL="0" indent="0">
              <a:buNone/>
            </a:pPr>
            <a:r>
              <a:rPr lang="pt-BR" sz="1400" dirty="0"/>
              <a:t>Proponente: Ana </a:t>
            </a:r>
            <a:r>
              <a:rPr lang="pt-BR" sz="1400" dirty="0" err="1"/>
              <a:t>Elyzabeth</a:t>
            </a:r>
            <a:r>
              <a:rPr lang="pt-BR" sz="1400" dirty="0"/>
              <a:t> de Araújo </a:t>
            </a:r>
            <a:r>
              <a:rPr lang="pt-BR" sz="1400" dirty="0" err="1"/>
              <a:t>Farache</a:t>
            </a: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6442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Difusão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8. 197/2017- 4ª Mostra Pajeú de Cinema</a:t>
            </a:r>
          </a:p>
          <a:p>
            <a:pPr marL="0" indent="0">
              <a:buNone/>
            </a:pPr>
            <a:r>
              <a:rPr lang="pt-BR" sz="1400" dirty="0"/>
              <a:t>Proponente: William de Brito Tenório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9. 240/2017- II Mostra de Cinema da Vitória de Santo Antão</a:t>
            </a:r>
          </a:p>
          <a:p>
            <a:pPr marL="0" indent="0">
              <a:buNone/>
            </a:pPr>
            <a:r>
              <a:rPr lang="pt-BR" sz="1400" dirty="0"/>
              <a:t>Proponente: Saulo </a:t>
            </a:r>
            <a:r>
              <a:rPr lang="pt-BR" sz="1400" dirty="0" err="1"/>
              <a:t>Philipe</a:t>
            </a:r>
            <a:r>
              <a:rPr lang="pt-BR" sz="1400" dirty="0"/>
              <a:t> de Oliveira Lima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10. 261/2017 - 3º </a:t>
            </a:r>
            <a:r>
              <a:rPr lang="pt-BR" sz="1400" b="1" dirty="0" err="1"/>
              <a:t>Animacine</a:t>
            </a:r>
            <a:r>
              <a:rPr lang="pt-BR" sz="1400" b="1" dirty="0"/>
              <a:t> - Festival de Animação do Agreste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Asaga</a:t>
            </a:r>
            <a:r>
              <a:rPr lang="pt-BR" sz="1400" dirty="0"/>
              <a:t> - Audiovisual e Cidadania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11. 400/2017 - IV Cine Jardim: Festival de Cinema de Belo Jardim</a:t>
            </a:r>
          </a:p>
          <a:p>
            <a:pPr marL="0" indent="0">
              <a:buNone/>
            </a:pPr>
            <a:r>
              <a:rPr lang="pt-BR" sz="1400" dirty="0"/>
              <a:t>Proponente: Leandro Tabosa do Nascimento</a:t>
            </a:r>
            <a:endParaRPr lang="pt-BR" sz="1400" b="1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59335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Formação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1. 022/2017 - Cinema de Índio</a:t>
            </a:r>
          </a:p>
          <a:p>
            <a:pPr marL="0" indent="0">
              <a:buNone/>
            </a:pPr>
            <a:r>
              <a:rPr lang="pt-BR" sz="1400" dirty="0"/>
              <a:t>Proponente: Carla Francine Pedrosa Ferreira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2. 066/2017 - O Som do Filme</a:t>
            </a:r>
          </a:p>
          <a:p>
            <a:pPr marL="0" indent="0">
              <a:buNone/>
            </a:pPr>
            <a:r>
              <a:rPr lang="pt-BR" sz="1400" dirty="0"/>
              <a:t>Proponente: J. A. C dos Passos Produções ME 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3. 094/2017 - Bombou no </a:t>
            </a:r>
            <a:r>
              <a:rPr lang="pt-BR" sz="1400" b="1" dirty="0" err="1"/>
              <a:t>Youtube</a:t>
            </a:r>
            <a:r>
              <a:rPr lang="pt-BR" sz="1400" b="1" dirty="0"/>
              <a:t>! - Workshop de Criação de </a:t>
            </a:r>
            <a:r>
              <a:rPr lang="pt-BR" sz="1400" b="1" dirty="0" err="1"/>
              <a:t>Vlogs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Wagner Manuel Júlio Montenegro da Silva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4. 121/2017 - Documentando - 4 ª Edição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Marlom</a:t>
            </a:r>
            <a:r>
              <a:rPr lang="pt-BR" sz="1400" dirty="0"/>
              <a:t> Meirelles Produções Culturais Ltda 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5. 167/2017 - Economia e Mercado do Cinema e do Audiovisual</a:t>
            </a:r>
          </a:p>
          <a:p>
            <a:pPr marL="0" indent="0">
              <a:buNone/>
            </a:pPr>
            <a:r>
              <a:rPr lang="pt-BR" sz="1400" dirty="0"/>
              <a:t>Proponente: Ana Paula dos Santos Andrade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6. 171/2017 - Mulheres no Cinema - Encontro e Ciclo de Formação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Amandine</a:t>
            </a:r>
            <a:r>
              <a:rPr lang="pt-BR" sz="1400" dirty="0"/>
              <a:t> </a:t>
            </a:r>
            <a:r>
              <a:rPr lang="pt-BR" sz="1400" dirty="0" err="1"/>
              <a:t>Goisbault</a:t>
            </a: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7. 241/2017 - Curso de Processo de Finalização Digital para Cinema e Vídeo</a:t>
            </a:r>
          </a:p>
          <a:p>
            <a:pPr marL="0" indent="0">
              <a:buNone/>
            </a:pPr>
            <a:r>
              <a:rPr lang="pt-BR" sz="1400" dirty="0"/>
              <a:t>Proponente: Matheus Farias Melo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07049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Formação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8. 349/2017 - Movimento Vídeo-Arte Comunidade</a:t>
            </a:r>
          </a:p>
          <a:p>
            <a:pPr marL="0" indent="0">
              <a:buNone/>
            </a:pPr>
            <a:r>
              <a:rPr lang="pt-BR" sz="1400" dirty="0"/>
              <a:t>Proponente: Robério Brasileiro Mota Júnior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9. 418/2017 - Vídeo Historinha: Vivência Criativa em Audiovisual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Keyseane</a:t>
            </a:r>
            <a:r>
              <a:rPr lang="pt-BR" sz="1400" dirty="0"/>
              <a:t> Menezes Bezerra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Categoria: Pesquisa</a:t>
            </a:r>
          </a:p>
          <a:p>
            <a:pPr marL="0" indent="0">
              <a:buNone/>
            </a:pPr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400" b="1" dirty="0"/>
              <a:t>1. 092/2017 – </a:t>
            </a:r>
            <a:r>
              <a:rPr lang="pt-BR" sz="1400" b="1" dirty="0" err="1"/>
              <a:t>Tankalé</a:t>
            </a:r>
            <a:r>
              <a:rPr lang="pt-BR" sz="1400" b="1" dirty="0"/>
              <a:t> – Criação de site do acervo audiovisual quilombola de Pernambuco</a:t>
            </a:r>
          </a:p>
          <a:p>
            <a:pPr marL="0" indent="0">
              <a:buNone/>
            </a:pPr>
            <a:r>
              <a:rPr lang="pt-BR" sz="1400" dirty="0"/>
              <a:t>Proponente: Felipe Peres Calheiros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2. 184/2017- Cinemas de Rua - Sertão do Pajeú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Flaviany</a:t>
            </a:r>
            <a:r>
              <a:rPr lang="pt-BR" sz="1400" dirty="0"/>
              <a:t> Bruna do Nascimento Tavares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Categoria: Preservação</a:t>
            </a:r>
          </a:p>
          <a:p>
            <a:pPr marL="0" indent="0">
              <a:buNone/>
            </a:pPr>
            <a:r>
              <a:rPr lang="pt-BR" sz="1400" b="1" dirty="0"/>
              <a:t>1. 430/2017 – Preservando o patrimônio audiovisual do Vídeo nas Aldeias</a:t>
            </a:r>
          </a:p>
          <a:p>
            <a:pPr marL="0" indent="0">
              <a:buNone/>
            </a:pPr>
            <a:r>
              <a:rPr lang="pt-BR" sz="1400" dirty="0"/>
              <a:t>Proponente: Vídeos nas Aldeias</a:t>
            </a:r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94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476672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Categoria: Curta-metragem / Média-metragem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476672"/>
            <a:ext cx="81369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1. 003/2017 - Dual</a:t>
            </a:r>
          </a:p>
          <a:p>
            <a:pPr marL="0" indent="0">
              <a:buNone/>
            </a:pPr>
            <a:r>
              <a:rPr lang="pt-BR" sz="1400" dirty="0"/>
              <a:t>Proponente: Márcio Jorge Alves de Farias</a:t>
            </a:r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400" b="1" dirty="0"/>
              <a:t>2. 030/2017 – Caboclo </a:t>
            </a:r>
          </a:p>
          <a:p>
            <a:pPr marL="0" indent="0">
              <a:buNone/>
            </a:pPr>
            <a:r>
              <a:rPr lang="pt-BR" sz="1400" dirty="0"/>
              <a:t>Proponente: Cacoete Produções Audiovisuais </a:t>
            </a:r>
            <a:r>
              <a:rPr lang="pt-BR" sz="1400" dirty="0" err="1"/>
              <a:t>Eireli</a:t>
            </a:r>
            <a:r>
              <a:rPr lang="pt-BR" sz="1400" dirty="0"/>
              <a:t> - ME</a:t>
            </a:r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400" b="1" dirty="0"/>
              <a:t>3. 045/2017 – O quarto negro</a:t>
            </a:r>
          </a:p>
          <a:p>
            <a:pPr marL="0" indent="0">
              <a:buNone/>
            </a:pPr>
            <a:r>
              <a:rPr lang="pt-BR" sz="1400" dirty="0"/>
              <a:t>Proponente: Carlos Roberto Gonçalves da Silva</a:t>
            </a:r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pt-BR" sz="1400" b="1" dirty="0"/>
              <a:t>. 067/2017 - Mãe </a:t>
            </a:r>
            <a:r>
              <a:rPr lang="pt-BR" sz="1400" b="1" dirty="0" err="1"/>
              <a:t>Dôra</a:t>
            </a:r>
            <a:r>
              <a:rPr lang="pt-BR" sz="1400" b="1" dirty="0"/>
              <a:t> - A força de nascer em terras indígenas (Ary Severo)</a:t>
            </a:r>
          </a:p>
          <a:p>
            <a:pPr marL="0" indent="0">
              <a:buNone/>
            </a:pPr>
            <a:r>
              <a:rPr lang="pt-BR" sz="1400" dirty="0"/>
              <a:t>Proponente: Laura Pimentel Martinez Martins</a:t>
            </a:r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400" b="1" dirty="0"/>
              <a:t>5. 089/2017 - Rosário</a:t>
            </a:r>
          </a:p>
          <a:p>
            <a:pPr marL="0" indent="0">
              <a:buNone/>
            </a:pPr>
            <a:r>
              <a:rPr lang="pt-BR" sz="1400" dirty="0"/>
              <a:t>Proponente: Juliana Soares Lima</a:t>
            </a:r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400" b="1" dirty="0"/>
              <a:t>6. 091/2017 - </a:t>
            </a:r>
            <a:r>
              <a:rPr lang="pt-BR" sz="1400" b="1" dirty="0" err="1"/>
              <a:t>Las</a:t>
            </a:r>
            <a:r>
              <a:rPr lang="pt-BR" sz="1400" b="1" dirty="0"/>
              <a:t> Mariposas</a:t>
            </a:r>
          </a:p>
          <a:p>
            <a:pPr marL="0" indent="0">
              <a:buNone/>
            </a:pPr>
            <a:r>
              <a:rPr lang="pt-BR" sz="1400" dirty="0"/>
              <a:t>Proponente: Wagner Manuel Júlio Montenegro da Silva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7. 138/2017 - Por dentro eu </a:t>
            </a:r>
            <a:r>
              <a:rPr lang="pt-BR" sz="1400" b="1" dirty="0" err="1"/>
              <a:t>tô</a:t>
            </a:r>
            <a:r>
              <a:rPr lang="pt-BR" sz="1400" b="1" dirty="0"/>
              <a:t> sensacional</a:t>
            </a:r>
          </a:p>
          <a:p>
            <a:pPr marL="0" indent="0">
              <a:buNone/>
            </a:pPr>
            <a:r>
              <a:rPr lang="pt-BR" sz="1400" dirty="0"/>
              <a:t>Proponente: Sound8 Produções Ltda –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02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332656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Categoria: Curta-metragem / Média-metragem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8. 182/2017 - Memórias Submersas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Flaviany</a:t>
            </a:r>
            <a:r>
              <a:rPr lang="pt-BR" sz="1400" dirty="0"/>
              <a:t> Bruna do Nascimento Tavares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9. 192/2017 – Carne Crua</a:t>
            </a:r>
          </a:p>
          <a:p>
            <a:pPr marL="0" indent="0">
              <a:buNone/>
            </a:pPr>
            <a:r>
              <a:rPr lang="pt-BR" sz="1400" dirty="0"/>
              <a:t>Proponente: Ana Olívia de Sousa Godoy Oliveira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10. 213/2017 -O nosso amor vai embora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Bebinho</a:t>
            </a:r>
            <a:r>
              <a:rPr lang="pt-BR" sz="1400" dirty="0"/>
              <a:t> Salgado 45 Ltda - ME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11. 234/2017 - </a:t>
            </a:r>
            <a:r>
              <a:rPr lang="pt-BR" sz="1400" b="1" dirty="0" err="1"/>
              <a:t>Severinxs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Gabriel Rodrigo Ramos e Silva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12. 256/2017 - A Festa no Céu (Ary Severo)</a:t>
            </a:r>
          </a:p>
          <a:p>
            <a:pPr marL="0" indent="0">
              <a:buNone/>
            </a:pPr>
            <a:r>
              <a:rPr lang="pt-BR" sz="1400" dirty="0"/>
              <a:t>Proponente: Alisson Luiz Lima de Menezes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13. 264/2017 - INGE </a:t>
            </a:r>
          </a:p>
          <a:p>
            <a:pPr marL="0" indent="0">
              <a:buNone/>
            </a:pPr>
            <a:r>
              <a:rPr lang="pt-BR" sz="1400" dirty="0"/>
              <a:t>Proponente: Lia Letícia Ferreira Leite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2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332656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Categoria: Curta-metragem / Média-metragem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14. 266/2017 - Ciranda Feiticeira 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Asaga</a:t>
            </a:r>
            <a:r>
              <a:rPr lang="pt-BR" sz="1400" dirty="0"/>
              <a:t> - Audiovisual e Cidadania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15. 282/2017 –Terra Sagrada</a:t>
            </a:r>
          </a:p>
          <a:p>
            <a:pPr marL="0" indent="0">
              <a:buNone/>
            </a:pPr>
            <a:r>
              <a:rPr lang="pt-BR" sz="1400" dirty="0"/>
              <a:t>Proponente: Karina dos Anjos Galindo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16. 346/2017 – </a:t>
            </a:r>
            <a:r>
              <a:rPr lang="pt-BR" sz="1400" b="1" dirty="0" err="1"/>
              <a:t>Hixikanwe</a:t>
            </a:r>
            <a:r>
              <a:rPr lang="pt-BR" sz="1400" b="1" dirty="0"/>
              <a:t> - Estamos Juntas</a:t>
            </a:r>
          </a:p>
          <a:p>
            <a:pPr marL="0" indent="0">
              <a:buNone/>
            </a:pPr>
            <a:r>
              <a:rPr lang="pt-BR" sz="1400" dirty="0"/>
              <a:t>Proponente: Mariana Ferreira Reis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17. 373/ 2017 - Tudo que a gente queria era o mundo inteiro (Ary Severo)</a:t>
            </a:r>
          </a:p>
          <a:p>
            <a:pPr marL="0" indent="0">
              <a:buNone/>
            </a:pPr>
            <a:r>
              <a:rPr lang="pt-BR" sz="1400" dirty="0"/>
              <a:t>Proponente: Gustavo Bruno Fernandes Costa </a:t>
            </a:r>
            <a:r>
              <a:rPr lang="pt-BR" sz="1400" dirty="0" err="1"/>
              <a:t>Massud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CONSTRUÇÃO DO EDITAL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dirty="0"/>
              <a:t>Liberdade de expressão e criação artística, vedada qualquer espécie de censura;</a:t>
            </a:r>
          </a:p>
          <a:p>
            <a:pPr marL="457200" indent="-457200">
              <a:buFont typeface="+mj-lt"/>
              <a:buAutoNum type="arabicParenR"/>
            </a:pPr>
            <a:r>
              <a:rPr lang="pt-BR" dirty="0"/>
              <a:t>Expressão da diversidade cultural; </a:t>
            </a:r>
          </a:p>
          <a:p>
            <a:pPr marL="457200" indent="-457200">
              <a:buFont typeface="+mj-lt"/>
              <a:buAutoNum type="arabicParenR"/>
            </a:pPr>
            <a:r>
              <a:rPr lang="pt-BR" dirty="0"/>
              <a:t>Transparência nos processos de seleção dos produtos incentivados e na destinação dos recursos para o audiovisual;</a:t>
            </a:r>
          </a:p>
          <a:p>
            <a:pPr marL="457200" indent="-457200">
              <a:buFont typeface="+mj-lt"/>
              <a:buAutoNum type="arabicParenR"/>
            </a:pPr>
            <a:r>
              <a:rPr lang="pt-BR" dirty="0"/>
              <a:t>Promoção da igualdade de gênero e inclusão social, étnica e regional;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dirty="0"/>
              <a:t>Democratização do acesso;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dirty="0"/>
              <a:t>Diálogo permanente com o segmento;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dirty="0"/>
              <a:t>Fomento continuado; 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pt-BR" dirty="0"/>
              <a:t>Ampliação dos recursos financeiros e fortalecimento da cadeia produtiva.</a:t>
            </a:r>
          </a:p>
          <a:p>
            <a:pPr marL="457200" indent="-457200">
              <a:buFont typeface="+mj-lt"/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762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548680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r>
              <a:rPr lang="pt-BR" sz="1800" dirty="0"/>
              <a:t>Categoria: Produtos para Televisão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1.    013/2017 - </a:t>
            </a:r>
            <a:r>
              <a:rPr lang="pt-BR" sz="1400" b="1" dirty="0" err="1"/>
              <a:t>Zoopedia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Viu Cine Comunicação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2.    018/2017 - Jangadeiros da São Pedro</a:t>
            </a:r>
          </a:p>
          <a:p>
            <a:pPr marL="0" indent="0">
              <a:buNone/>
            </a:pPr>
            <a:r>
              <a:rPr lang="pt-BR" sz="1400" dirty="0"/>
              <a:t>Proponente: Viu Cine Comunicação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3.   024/2017 – Agreste </a:t>
            </a:r>
          </a:p>
          <a:p>
            <a:pPr marL="0" indent="0">
              <a:buNone/>
            </a:pPr>
            <a:r>
              <a:rPr lang="pt-BR" sz="1400" dirty="0"/>
              <a:t>Proponente: Maria Alice Lucena de Gouveia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4.    080/2017 - Críticos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Opara</a:t>
            </a:r>
            <a:r>
              <a:rPr lang="pt-BR" sz="1400" dirty="0"/>
              <a:t> Filmes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5.    093/2017 – Do frevo ao jazz</a:t>
            </a:r>
          </a:p>
          <a:p>
            <a:pPr marL="0" indent="0">
              <a:buNone/>
            </a:pPr>
            <a:r>
              <a:rPr lang="pt-BR" sz="1400" dirty="0"/>
              <a:t>Proponente: Ateliê Produções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6.    155/2017 - Onde Mora a Memória</a:t>
            </a:r>
          </a:p>
          <a:p>
            <a:pPr marL="0" indent="0">
              <a:buNone/>
            </a:pPr>
            <a:r>
              <a:rPr lang="pt-BR" sz="1400" dirty="0"/>
              <a:t>Proponente: Patrícia Bartolomeu de Araújo</a:t>
            </a:r>
          </a:p>
          <a:p>
            <a:pPr marL="0" indent="0">
              <a:buNone/>
            </a:pP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081385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r>
              <a:rPr lang="pt-BR" sz="1800" dirty="0"/>
              <a:t>Categoria: Produtos para Televisão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404664"/>
            <a:ext cx="813690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7. 174/2017 - Extra Ativismo: Saberes e Resistência</a:t>
            </a:r>
          </a:p>
          <a:p>
            <a:pPr marL="0" indent="0">
              <a:buNone/>
            </a:pPr>
            <a:r>
              <a:rPr lang="pt-BR" sz="1400" dirty="0"/>
              <a:t>Proponente: Débora Fernandes </a:t>
            </a:r>
            <a:r>
              <a:rPr lang="pt-BR" sz="1400" dirty="0" err="1"/>
              <a:t>Herszenhut</a:t>
            </a: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8. 186/2017 - Cinéticas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Amaralina</a:t>
            </a:r>
            <a:r>
              <a:rPr lang="pt-BR" sz="1400" dirty="0"/>
              <a:t> Produções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9. 193/2017 – Entre Rios</a:t>
            </a:r>
          </a:p>
          <a:p>
            <a:pPr marL="0" indent="0">
              <a:buNone/>
            </a:pPr>
            <a:r>
              <a:rPr lang="pt-BR" sz="1400" dirty="0"/>
              <a:t>Proponente: Jacaré Produções Cinematográficas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10. 253/2017 - Atrofia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Wllyssys</a:t>
            </a:r>
            <a:r>
              <a:rPr lang="pt-BR" sz="1400" dirty="0"/>
              <a:t> Wolfgang Reis Dias Araújo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11. 272/2017 - Formigas</a:t>
            </a:r>
          </a:p>
          <a:p>
            <a:pPr marL="0" indent="0">
              <a:buNone/>
            </a:pPr>
            <a:r>
              <a:rPr lang="pt-BR" sz="1400" dirty="0"/>
              <a:t>Proponente: Bruno Santos França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12. 310/2017 - Somos todos Tupy</a:t>
            </a:r>
          </a:p>
          <a:p>
            <a:pPr marL="0" indent="0">
              <a:buNone/>
            </a:pPr>
            <a:r>
              <a:rPr lang="pt-BR" sz="1400" dirty="0"/>
              <a:t>Proponente: Mário </a:t>
            </a:r>
            <a:r>
              <a:rPr lang="pt-BR" sz="1400" dirty="0" err="1"/>
              <a:t>Wiedemann</a:t>
            </a:r>
            <a:endParaRPr lang="pt-BR" sz="1400" dirty="0"/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13. 321/2017 – Pipo e </a:t>
            </a:r>
            <a:r>
              <a:rPr lang="pt-BR" sz="1400" b="1" dirty="0" err="1"/>
              <a:t>Fifi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Vilarejo Filmes Ltda</a:t>
            </a:r>
          </a:p>
        </p:txBody>
      </p:sp>
    </p:spTree>
    <p:extLst>
      <p:ext uri="{BB962C8B-B14F-4D97-AF65-F5344CB8AC3E}">
        <p14:creationId xmlns:p14="http://schemas.microsoft.com/office/powerpoint/2010/main" val="1385714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r>
              <a:rPr lang="pt-BR" sz="1800" dirty="0"/>
              <a:t>Categoria: Produtos para Televisão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14. 330/2017 - Naufrágios de Pernambuco</a:t>
            </a:r>
          </a:p>
          <a:p>
            <a:pPr marL="0" indent="0">
              <a:buNone/>
            </a:pPr>
            <a:r>
              <a:rPr lang="pt-BR" sz="1400" dirty="0"/>
              <a:t>Proponente: Laurence Produções Audiovisuais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15. 345/2017 - O Segredo do Baixo Falante</a:t>
            </a:r>
          </a:p>
          <a:p>
            <a:pPr marL="0" indent="0">
              <a:buNone/>
            </a:pPr>
            <a:r>
              <a:rPr lang="pt-BR" sz="1400" dirty="0"/>
              <a:t>Proponente: Cabra </a:t>
            </a:r>
            <a:r>
              <a:rPr lang="pt-BR" sz="1400" dirty="0" err="1"/>
              <a:t>Fulô</a:t>
            </a:r>
            <a:r>
              <a:rPr lang="pt-BR" sz="1400" dirty="0"/>
              <a:t> Produção Cultural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16. 365/2017 – </a:t>
            </a:r>
            <a:r>
              <a:rPr lang="pt-BR" sz="1400" b="1" dirty="0" err="1"/>
              <a:t>Drag</a:t>
            </a:r>
            <a:r>
              <a:rPr lang="pt-BR" sz="1400" b="1" dirty="0"/>
              <a:t> Ataque</a:t>
            </a:r>
          </a:p>
          <a:p>
            <a:pPr marL="0" indent="0">
              <a:buNone/>
            </a:pPr>
            <a:r>
              <a:rPr lang="pt-BR" sz="1400" dirty="0"/>
              <a:t>Proponente: Plano 9 Produções Audiovisuais Ltda - EPP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17. 393/2017 - Giga</a:t>
            </a:r>
          </a:p>
          <a:p>
            <a:pPr marL="0" indent="0">
              <a:buNone/>
            </a:pPr>
            <a:r>
              <a:rPr lang="pt-BR" sz="1400" dirty="0"/>
              <a:t>Proponente: Autorias Produção Cinematográfica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81011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r>
              <a:rPr lang="pt-BR" sz="1800" dirty="0"/>
              <a:t>Categoria: Longa-metragem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1 .015/2017 - Frente Negra Pernambucana</a:t>
            </a:r>
          </a:p>
          <a:p>
            <a:pPr marL="0" indent="0">
              <a:buNone/>
            </a:pPr>
            <a:r>
              <a:rPr lang="pt-BR" sz="1400" dirty="0"/>
              <a:t>Proponente: Helder Dantas Vieira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2. 025/2017 - Diabos de Fernando</a:t>
            </a:r>
          </a:p>
          <a:p>
            <a:pPr marL="0" indent="0">
              <a:buNone/>
            </a:pPr>
            <a:r>
              <a:rPr lang="pt-BR" sz="1400" dirty="0"/>
              <a:t>Proponente: 9 Oitavos Cultura e Tecnologia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3. 047/2017 - Thales e o Lobo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Enock</a:t>
            </a:r>
            <a:r>
              <a:rPr lang="pt-BR" sz="1400" dirty="0"/>
              <a:t> Carvalho Pimentel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4. 058/2017 - O Silêncio da noite é que tem sido testemunha das minhas amarguras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Vilabela</a:t>
            </a:r>
            <a:r>
              <a:rPr lang="pt-BR" sz="1400" dirty="0"/>
              <a:t> Produções Artísticas Ltda - EPP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5. 061/2017 –O Pássaro Preto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Vilabela</a:t>
            </a:r>
            <a:r>
              <a:rPr lang="pt-BR" sz="1400" dirty="0"/>
              <a:t> Produções Artísticas Ltda - EPP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6. 064/2017 - Utopias Peregrinas</a:t>
            </a:r>
          </a:p>
          <a:p>
            <a:pPr marL="0" indent="0">
              <a:buNone/>
            </a:pPr>
            <a:r>
              <a:rPr lang="pt-BR" sz="1400" dirty="0"/>
              <a:t>Proponente: César Rocha Amorim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7. 068/2017 – A mulher do peso</a:t>
            </a:r>
          </a:p>
          <a:p>
            <a:pPr marL="0" indent="0">
              <a:buNone/>
            </a:pPr>
            <a:r>
              <a:rPr lang="pt-BR" sz="1400" dirty="0"/>
              <a:t>Proponente: Anilina Produções e Soluções Criativas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35781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r>
              <a:rPr lang="pt-BR" sz="1800" dirty="0"/>
              <a:t>Categoria: Longa-metragem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8. 074/2017 - Vago</a:t>
            </a:r>
          </a:p>
          <a:p>
            <a:pPr marL="0" indent="0">
              <a:buNone/>
            </a:pPr>
            <a:r>
              <a:rPr lang="pt-BR" sz="1400" dirty="0"/>
              <a:t>Proponente: Aroma Filmes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9. 081/2017 - Organismo</a:t>
            </a:r>
          </a:p>
          <a:p>
            <a:pPr marL="0" indent="0">
              <a:buNone/>
            </a:pPr>
            <a:r>
              <a:rPr lang="pt-BR" sz="1400" dirty="0"/>
              <a:t>Proponente: Inquieta - Cinema, Cultura e Comunicação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10. 104/2017 – Mulheres Julgadas </a:t>
            </a:r>
          </a:p>
          <a:p>
            <a:pPr marL="0" indent="0">
              <a:buNone/>
            </a:pPr>
            <a:r>
              <a:rPr lang="pt-BR" sz="1400" dirty="0"/>
              <a:t>Proponente: Maria da Conceição Fontoura de Paula Cardoso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11. 123/2017 – Salomé </a:t>
            </a:r>
          </a:p>
          <a:p>
            <a:pPr marL="0" indent="0">
              <a:buNone/>
            </a:pPr>
            <a:r>
              <a:rPr lang="pt-BR" sz="1400" dirty="0"/>
              <a:t>Proponente: André Antônio Barbosa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12. 129/2017 – O último quintal</a:t>
            </a:r>
          </a:p>
          <a:p>
            <a:pPr marL="0" indent="0">
              <a:buNone/>
            </a:pPr>
            <a:r>
              <a:rPr lang="pt-BR" sz="1400" dirty="0"/>
              <a:t>Proponente: Ponte Produtoras Associadas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13. 136/2017 - Não tenho mais coração, tenho a natureza dentro de mim</a:t>
            </a:r>
          </a:p>
          <a:p>
            <a:pPr marL="0" indent="0">
              <a:buNone/>
            </a:pPr>
            <a:r>
              <a:rPr lang="pt-BR" sz="1400" dirty="0"/>
              <a:t>Proponente: Ouriço Produções Cinematográficas e Televisivas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14. 141/2017 – A Carta</a:t>
            </a:r>
          </a:p>
          <a:p>
            <a:pPr marL="0" indent="0">
              <a:buNone/>
            </a:pPr>
            <a:r>
              <a:rPr lang="pt-BR" sz="1400" dirty="0"/>
              <a:t>Proponente: Rodrigo Almeida Ferreira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87364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476672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r>
              <a:rPr lang="pt-BR" sz="1800" dirty="0"/>
              <a:t>Categoria: Longa-metragem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476672"/>
            <a:ext cx="8136904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400" b="1" dirty="0"/>
              <a:t>15. 146/2017 - Espero que esta te encontre e que estejas bem</a:t>
            </a:r>
          </a:p>
          <a:p>
            <a:pPr marL="0" indent="0">
              <a:buNone/>
            </a:pPr>
            <a:r>
              <a:rPr lang="pt-BR" sz="1400" dirty="0"/>
              <a:t>Proponente: Mar Ilha Produções e Finalizações Ltda - EPP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16. 166/2017 – Destraço e Bendição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Zumbayllu</a:t>
            </a:r>
            <a:r>
              <a:rPr lang="pt-BR" sz="1400" dirty="0"/>
              <a:t> Mesmo Assim a Gente Faz Produções Cinematográficas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17. 201/2017 – Em nome da América</a:t>
            </a:r>
          </a:p>
          <a:p>
            <a:pPr marL="0" indent="0">
              <a:buNone/>
            </a:pPr>
            <a:r>
              <a:rPr lang="pt-BR" sz="1400" dirty="0"/>
              <a:t>Proponente: Jaraguá Produções e Serviços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18. 207/2017 - </a:t>
            </a:r>
            <a:r>
              <a:rPr lang="pt-BR" sz="1400" b="1" dirty="0" err="1"/>
              <a:t>Gyuri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Bebinho</a:t>
            </a:r>
            <a:r>
              <a:rPr lang="pt-BR" sz="1400" dirty="0"/>
              <a:t> Salgado 45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19. 212/2017 - </a:t>
            </a:r>
            <a:r>
              <a:rPr lang="pt-BR" sz="1400" b="1" dirty="0" err="1"/>
              <a:t>Velocine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Pedro Fonseca de Andrade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20. 217/2017 - Isolar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Cinemascópio</a:t>
            </a:r>
            <a:r>
              <a:rPr lang="pt-BR" sz="1400" dirty="0"/>
              <a:t> Produções Cinematográficas e Artísticas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21. 251/2017 - Guerra do Pau de Colher</a:t>
            </a:r>
          </a:p>
          <a:p>
            <a:pPr marL="0" indent="0">
              <a:buNone/>
            </a:pPr>
            <a:r>
              <a:rPr lang="pt-BR" sz="1400" dirty="0"/>
              <a:t>Proponente: </a:t>
            </a:r>
            <a:r>
              <a:rPr lang="pt-BR" sz="1400" dirty="0" err="1"/>
              <a:t>Wllyssys</a:t>
            </a:r>
            <a:r>
              <a:rPr lang="pt-BR" sz="1400" dirty="0"/>
              <a:t> Wolfgang Reis Dias Araújo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22. 301/2017 - Vivo! Na Embolada do Tempo</a:t>
            </a:r>
          </a:p>
          <a:p>
            <a:pPr marL="0" indent="0">
              <a:buNone/>
            </a:pPr>
            <a:r>
              <a:rPr lang="pt-BR" sz="1400" dirty="0"/>
              <a:t>Proponente: Perdidas Ilusões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41902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20688"/>
          </a:xfrm>
        </p:spPr>
        <p:txBody>
          <a:bodyPr>
            <a:normAutofit fontScale="90000"/>
          </a:bodyPr>
          <a:lstStyle/>
          <a:p>
            <a:pPr algn="l"/>
            <a:br>
              <a:rPr lang="pt-BR" sz="1800" dirty="0"/>
            </a:br>
            <a:r>
              <a:rPr lang="pt-BR" sz="1800" dirty="0"/>
              <a:t>Categoria: Longa-metragem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620688"/>
            <a:ext cx="81369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/>
              <a:t>23. 339/2017 -</a:t>
            </a:r>
            <a:r>
              <a:rPr lang="pt-BR" sz="1400" b="1" dirty="0" err="1"/>
              <a:t>Djunuá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Proponente: Papo Amarelo Produções Cinematográficas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24. 358/2017 – Centro da Terra</a:t>
            </a:r>
          </a:p>
          <a:p>
            <a:pPr marL="0" indent="0">
              <a:buNone/>
            </a:pPr>
            <a:r>
              <a:rPr lang="pt-BR" sz="1400" dirty="0"/>
              <a:t>Proponente: Desvia Produções Artísticas e Audiovisuais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25. 364/2017 - Eliana Silva, mais uma ocupação</a:t>
            </a:r>
          </a:p>
          <a:p>
            <a:pPr marL="0" indent="0">
              <a:buNone/>
            </a:pPr>
            <a:r>
              <a:rPr lang="pt-BR" sz="1400" dirty="0"/>
              <a:t>Proponente: Vitor Bruno da Cunha de Carvalho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26. 377/2017 - Choque</a:t>
            </a:r>
          </a:p>
          <a:p>
            <a:pPr marL="0" indent="0">
              <a:buNone/>
            </a:pPr>
            <a:r>
              <a:rPr lang="pt-BR" sz="1400" dirty="0"/>
              <a:t>Proponente: Símio Filmes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27. 386/2017 – Amigos de Risco</a:t>
            </a:r>
          </a:p>
          <a:p>
            <a:pPr marL="0" indent="0">
              <a:buNone/>
            </a:pPr>
            <a:r>
              <a:rPr lang="pt-BR" sz="1400" dirty="0"/>
              <a:t>Proponente: Vilarejo Filmes Ltda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28. 391/2017 – Espumas ao Vento</a:t>
            </a:r>
          </a:p>
          <a:p>
            <a:pPr marL="0" indent="0">
              <a:buNone/>
            </a:pPr>
            <a:r>
              <a:rPr lang="pt-BR" sz="1400" dirty="0"/>
              <a:t>Proponente: Autorias Produção Cinematográfica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29. 414/2017 – Sangue a Ferver</a:t>
            </a:r>
          </a:p>
          <a:p>
            <a:pPr marL="0" indent="0">
              <a:buNone/>
            </a:pPr>
            <a:r>
              <a:rPr lang="pt-BR" sz="1400" dirty="0"/>
              <a:t>Proponente: Anegra Produção, Cultura e Educação Ltda - ME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35710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4FA75-AAF1-4A7B-95A5-4CC9A948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INFORMAÇÕES: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69C5B0-EB36-424C-8C02-603B5A10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500" b="1" dirty="0"/>
          </a:p>
          <a:p>
            <a:pPr marL="0" indent="0" algn="ctr">
              <a:buNone/>
            </a:pPr>
            <a:r>
              <a:rPr lang="pt-BR" sz="4500" b="1" dirty="0"/>
              <a:t>Coordenadoria de Audiovisual</a:t>
            </a:r>
          </a:p>
          <a:p>
            <a:pPr marL="0" indent="0" algn="ctr">
              <a:buNone/>
            </a:pPr>
            <a:r>
              <a:rPr lang="pt-BR" sz="4500" b="1" dirty="0">
                <a:hlinkClick r:id="rId2"/>
              </a:rPr>
              <a:t>audiovisualpe@gmail.com</a:t>
            </a:r>
            <a:endParaRPr lang="pt-BR" sz="4500" b="1" dirty="0"/>
          </a:p>
          <a:p>
            <a:pPr marL="0" indent="0" algn="ctr">
              <a:buNone/>
            </a:pPr>
            <a:r>
              <a:rPr lang="pt-BR" sz="4500" b="1" dirty="0"/>
              <a:t>3184-3076</a:t>
            </a:r>
          </a:p>
        </p:txBody>
      </p:sp>
    </p:spTree>
    <p:extLst>
      <p:ext uri="{BB962C8B-B14F-4D97-AF65-F5344CB8AC3E}">
        <p14:creationId xmlns:p14="http://schemas.microsoft.com/office/powerpoint/2010/main" val="201644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CONSTRUÇÃO DO EDITAL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sz="2400" b="1" dirty="0"/>
              <a:t>Conselho Consultivo do Audiovisual de Pernambuco (Lei 15.307/2014)</a:t>
            </a:r>
          </a:p>
          <a:p>
            <a:pPr algn="just">
              <a:defRPr/>
            </a:pPr>
            <a:r>
              <a:rPr lang="pt-BR" sz="2400" dirty="0"/>
              <a:t>Composição paritária (sociedade civil e poder público) – 18 representações.</a:t>
            </a:r>
          </a:p>
          <a:p>
            <a:pPr algn="just">
              <a:defRPr/>
            </a:pPr>
            <a:endParaRPr lang="pt-BR" sz="2400" b="1" dirty="0"/>
          </a:p>
          <a:p>
            <a:pPr algn="just">
              <a:defRPr/>
            </a:pPr>
            <a:r>
              <a:rPr lang="pt-BR" sz="2400" b="1" dirty="0"/>
              <a:t>Comissão Deliberativa do </a:t>
            </a:r>
            <a:r>
              <a:rPr lang="pt-BR" sz="2400" b="1" dirty="0" err="1"/>
              <a:t>Funcultura</a:t>
            </a:r>
            <a:endParaRPr lang="pt-BR" sz="2400" b="1" dirty="0"/>
          </a:p>
          <a:p>
            <a:pPr algn="just">
              <a:defRPr/>
            </a:pPr>
            <a:r>
              <a:rPr lang="pt-BR" sz="2400" dirty="0"/>
              <a:t>Tripartite, composta por 15 assentos, dos quais 05 são indicados pelas instituições culturais, 05 pelas entidades representativas dos artistas e produtores culturais, e 05 pelo Governo de Pernambuco. </a:t>
            </a:r>
          </a:p>
          <a:p>
            <a:pPr marL="457200" indent="-457200">
              <a:buFont typeface="+mj-lt"/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16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97548" y="188640"/>
            <a:ext cx="8136904" cy="864096"/>
          </a:xfrm>
        </p:spPr>
        <p:txBody>
          <a:bodyPr>
            <a:normAutofit fontScale="90000"/>
          </a:bodyPr>
          <a:lstStyle/>
          <a:p>
            <a:r>
              <a:rPr lang="pt-BR" dirty="0"/>
              <a:t>Fomento ao Audiovisual</a:t>
            </a:r>
            <a:br>
              <a:rPr lang="pt-BR" dirty="0"/>
            </a:br>
            <a:r>
              <a:rPr lang="pt-BR" dirty="0"/>
              <a:t>Histórico – 2003 a 2017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0209"/>
              </p:ext>
            </p:extLst>
          </p:nvPr>
        </p:nvGraphicFramePr>
        <p:xfrm>
          <a:off x="611560" y="1205136"/>
          <a:ext cx="7370233" cy="443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17"/>
          <p:cNvSpPr/>
          <p:nvPr/>
        </p:nvSpPr>
        <p:spPr>
          <a:xfrm>
            <a:off x="1640262" y="1297211"/>
            <a:ext cx="1812278" cy="3857625"/>
          </a:xfrm>
          <a:prstGeom prst="rect">
            <a:avLst/>
          </a:prstGeom>
          <a:solidFill>
            <a:schemeClr val="accent3">
              <a:alpha val="10000"/>
            </a:schemeClr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9" name="Retângulo 18"/>
          <p:cNvSpPr/>
          <p:nvPr/>
        </p:nvSpPr>
        <p:spPr>
          <a:xfrm>
            <a:off x="3435207" y="1313446"/>
            <a:ext cx="2968744" cy="3857625"/>
          </a:xfrm>
          <a:prstGeom prst="rect">
            <a:avLst/>
          </a:prstGeom>
          <a:solidFill>
            <a:schemeClr val="accent2">
              <a:alpha val="10000"/>
            </a:schemeClr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/>
          </a:p>
        </p:txBody>
      </p:sp>
      <p:sp>
        <p:nvSpPr>
          <p:cNvPr id="20" name="Retângulo 19"/>
          <p:cNvSpPr/>
          <p:nvPr/>
        </p:nvSpPr>
        <p:spPr>
          <a:xfrm>
            <a:off x="6403952" y="1290861"/>
            <a:ext cx="1499526" cy="3857625"/>
          </a:xfrm>
          <a:prstGeom prst="rect">
            <a:avLst/>
          </a:prstGeom>
          <a:solidFill>
            <a:srgbClr val="FFFF00">
              <a:alpha val="10000"/>
            </a:srgbClr>
          </a:solidFill>
          <a:ln w="127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1" name="CaixaDeTexto 11"/>
          <p:cNvSpPr txBox="1"/>
          <p:nvPr/>
        </p:nvSpPr>
        <p:spPr>
          <a:xfrm>
            <a:off x="1648729" y="1296604"/>
            <a:ext cx="1827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>
                <a:solidFill>
                  <a:schemeClr val="accent3"/>
                </a:solidFill>
              </a:rPr>
              <a:t>Cinema, vídeo e fotografia</a:t>
            </a:r>
          </a:p>
        </p:txBody>
      </p:sp>
      <p:sp>
        <p:nvSpPr>
          <p:cNvPr id="22" name="CaixaDeTexto 16"/>
          <p:cNvSpPr txBox="1"/>
          <p:nvPr/>
        </p:nvSpPr>
        <p:spPr>
          <a:xfrm>
            <a:off x="4266000" y="1285571"/>
            <a:ext cx="90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accent2"/>
                </a:solidFill>
              </a:rPr>
              <a:t>Funcultura</a:t>
            </a:r>
          </a:p>
          <a:p>
            <a:r>
              <a:rPr lang="pt-BR" sz="1200" dirty="0">
                <a:solidFill>
                  <a:schemeClr val="accent2"/>
                </a:solidFill>
              </a:rPr>
              <a:t>Audiovisual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5984773" y="1052736"/>
            <a:ext cx="0" cy="482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4"/>
          <p:cNvSpPr txBox="1"/>
          <p:nvPr/>
        </p:nvSpPr>
        <p:spPr>
          <a:xfrm>
            <a:off x="5934978" y="5531111"/>
            <a:ext cx="201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Lei do audiovisual 15.307/14 </a:t>
            </a:r>
          </a:p>
        </p:txBody>
      </p:sp>
      <p:sp>
        <p:nvSpPr>
          <p:cNvPr id="25" name="CaixaDeTexto 18"/>
          <p:cNvSpPr txBox="1"/>
          <p:nvPr/>
        </p:nvSpPr>
        <p:spPr>
          <a:xfrm>
            <a:off x="6482266" y="1282639"/>
            <a:ext cx="122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accent6"/>
                </a:solidFill>
              </a:rPr>
              <a:t>Funcultura Audiovisual</a:t>
            </a:r>
          </a:p>
          <a:p>
            <a:r>
              <a:rPr lang="pt-BR" sz="1200" dirty="0">
                <a:solidFill>
                  <a:schemeClr val="accent6"/>
                </a:solidFill>
              </a:rPr>
              <a:t> + FSA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3452540" y="1052736"/>
            <a:ext cx="0" cy="482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4"/>
          <p:cNvSpPr txBox="1"/>
          <p:nvPr/>
        </p:nvSpPr>
        <p:spPr>
          <a:xfrm>
            <a:off x="3483824" y="5531111"/>
            <a:ext cx="201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Criação do Edital Específico do Audiovisual</a:t>
            </a:r>
          </a:p>
        </p:txBody>
      </p:sp>
    </p:spTree>
    <p:extLst>
      <p:ext uri="{BB962C8B-B14F-4D97-AF65-F5344CB8AC3E}">
        <p14:creationId xmlns:p14="http://schemas.microsoft.com/office/powerpoint/2010/main" val="319066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Projetos inscritos x Projetos aprovados</a:t>
            </a:r>
            <a:br>
              <a:rPr lang="pt-BR" dirty="0"/>
            </a:br>
            <a:r>
              <a:rPr lang="pt-BR" dirty="0"/>
              <a:t>2003 a 2016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73337826"/>
              </p:ext>
            </p:extLst>
          </p:nvPr>
        </p:nvGraphicFramePr>
        <p:xfrm>
          <a:off x="815752" y="1331640"/>
          <a:ext cx="686442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757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504056"/>
          </a:xfrm>
        </p:spPr>
        <p:txBody>
          <a:bodyPr>
            <a:normAutofit/>
          </a:bodyPr>
          <a:lstStyle/>
          <a:p>
            <a:r>
              <a:rPr lang="pt-BR" sz="2000" dirty="0"/>
              <a:t>Fomento ao Audiovisual  Investimento – 2007 a 2017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74395"/>
              </p:ext>
            </p:extLst>
          </p:nvPr>
        </p:nvGraphicFramePr>
        <p:xfrm>
          <a:off x="179512" y="764704"/>
          <a:ext cx="8208912" cy="5092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5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Ano de desembolso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Investimentos para a produção independente em R$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Projetos Aprovados    Longa-metragem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Projetos Aprovados Curta-metragem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Projetos Aprovados Produtos para TV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Projetos Aprovados Formação, difusão e pesquisa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Projetos Aprovados Incentivo ao Cineclubismo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Projetos Aprovados Revelando os Pernambucos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Nº Projetos Incentivados </a:t>
                      </a:r>
                      <a:endParaRPr lang="pt-BR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(por ano)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2007</a:t>
                      </a:r>
                      <a:endParaRPr lang="pt-B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(</a:t>
                      </a:r>
                      <a:r>
                        <a:rPr lang="pt-BR" sz="800" dirty="0" err="1">
                          <a:effectLst/>
                        </a:rPr>
                        <a:t>Funcultura</a:t>
                      </a:r>
                      <a:r>
                        <a:rPr lang="pt-BR" sz="800" dirty="0">
                          <a:effectLst/>
                        </a:rPr>
                        <a:t> Geral)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927.960,17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2008</a:t>
                      </a:r>
                      <a:endParaRPr lang="pt-BR" sz="900" dirty="0">
                        <a:effectLst/>
                      </a:endParaRPr>
                    </a:p>
                    <a:p>
                      <a:pPr algn="ctr"/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2.100.000,00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7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2009</a:t>
                      </a:r>
                      <a:endParaRPr lang="pt-BR" sz="9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4.000.000,00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13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2010</a:t>
                      </a:r>
                      <a:endParaRPr lang="pt-BR" sz="900" dirty="0">
                        <a:effectLst/>
                      </a:endParaRPr>
                    </a:p>
                    <a:p>
                      <a:pPr algn="ctr"/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6.000.000,00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2011</a:t>
                      </a:r>
                      <a:endParaRPr lang="pt-BR" sz="900" dirty="0">
                        <a:effectLst/>
                      </a:endParaRPr>
                    </a:p>
                    <a:p>
                      <a:pPr algn="ctr"/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8.000.000,00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2012</a:t>
                      </a:r>
                      <a:endParaRPr lang="pt-BR" sz="900" dirty="0">
                        <a:effectLst/>
                      </a:endParaRPr>
                    </a:p>
                    <a:p>
                      <a:pPr algn="ctr"/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11.500.000,00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 categoria não existia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103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2013</a:t>
                      </a:r>
                      <a:endParaRPr lang="pt-BR" sz="900" dirty="0">
                        <a:effectLst/>
                      </a:endParaRPr>
                    </a:p>
                    <a:p>
                      <a:pPr algn="ctr"/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11.500.000,00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2014</a:t>
                      </a:r>
                      <a:endParaRPr lang="pt-BR" sz="900" dirty="0">
                        <a:effectLst/>
                      </a:endParaRPr>
                    </a:p>
                    <a:p>
                      <a:pPr algn="ctr"/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11.500.000,00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2015</a:t>
                      </a:r>
                      <a:endParaRPr lang="pt-BR" sz="9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a + </a:t>
                      </a:r>
                      <a:r>
                        <a:rPr lang="pt-BR" sz="800" dirty="0" err="1">
                          <a:effectLst/>
                        </a:rPr>
                        <a:t>Ancine</a:t>
                      </a:r>
                      <a:r>
                        <a:rPr lang="pt-BR" sz="800" dirty="0">
                          <a:effectLst/>
                        </a:rPr>
                        <a:t>/FSA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11.500.000,00 (Funcultura) + 8.550.000,00 (FSA)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13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2016</a:t>
                      </a:r>
                      <a:endParaRPr lang="pt-BR" sz="9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a + </a:t>
                      </a:r>
                      <a:r>
                        <a:rPr lang="pt-BR" sz="800" dirty="0" err="1">
                          <a:effectLst/>
                        </a:rPr>
                        <a:t>Ancine</a:t>
                      </a:r>
                      <a:r>
                        <a:rPr lang="pt-BR" sz="800" dirty="0">
                          <a:effectLst/>
                        </a:rPr>
                        <a:t>/FSA</a:t>
                      </a:r>
                      <a:endParaRPr lang="pt-BR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10.000.000,00 (Funcultura) + 9.980.000,00 (FSA)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13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8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2017</a:t>
                      </a:r>
                      <a:endParaRPr lang="pt-BR" sz="900" b="1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err="1"/>
                        <a:t>Secult</a:t>
                      </a:r>
                      <a:r>
                        <a:rPr lang="pt-BR" sz="800" dirty="0"/>
                        <a:t>/</a:t>
                      </a:r>
                      <a:r>
                        <a:rPr lang="pt-BR" sz="800" dirty="0" err="1"/>
                        <a:t>Fundarpe</a:t>
                      </a:r>
                      <a:r>
                        <a:rPr lang="pt-BR" sz="800" dirty="0"/>
                        <a:t> (</a:t>
                      </a:r>
                      <a:r>
                        <a:rPr lang="pt-BR" sz="800" dirty="0" err="1"/>
                        <a:t>Funcultura</a:t>
                      </a:r>
                      <a:r>
                        <a:rPr lang="pt-BR" sz="800" dirty="0"/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a + </a:t>
                      </a:r>
                      <a:r>
                        <a:rPr lang="pt-BR" sz="800" dirty="0" err="1">
                          <a:effectLst/>
                        </a:rPr>
                        <a:t>Ancine</a:t>
                      </a:r>
                      <a:r>
                        <a:rPr lang="pt-BR" sz="800" dirty="0">
                          <a:effectLst/>
                        </a:rPr>
                        <a:t>/FSA</a:t>
                      </a:r>
                      <a:endParaRPr lang="pt-BR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10.150.000,00 (</a:t>
                      </a:r>
                      <a:r>
                        <a:rPr lang="pt-BR" sz="800" b="1" dirty="0" err="1">
                          <a:effectLst/>
                        </a:rPr>
                        <a:t>Funcultura</a:t>
                      </a:r>
                      <a:r>
                        <a:rPr lang="pt-BR" sz="800" b="1" dirty="0">
                          <a:effectLst/>
                        </a:rPr>
                        <a:t>) + 10.000.000,00 (FSA)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29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17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17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23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13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13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112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115.707.960,17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63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890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85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400" dirty="0"/>
              <a:t>DEMOCRATIZAÇÃO</a:t>
            </a:r>
            <a:r>
              <a:rPr lang="pt-BR" dirty="0"/>
              <a:t> DO ACESSO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196752"/>
            <a:ext cx="8136904" cy="4594865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Regionalização</a:t>
            </a:r>
          </a:p>
          <a:p>
            <a:pPr marL="630238" indent="-268288">
              <a:buFont typeface="Wingdings" panose="05000000000000000000" pitchFamily="2" charset="2"/>
              <a:buChar char="§"/>
            </a:pPr>
            <a:r>
              <a:rPr lang="pt-BR" dirty="0"/>
              <a:t>Pontuação adicional para projetos que possuem </a:t>
            </a:r>
            <a:r>
              <a:rPr lang="pt-BR" b="1" dirty="0"/>
              <a:t>proponência de fora da RMR</a:t>
            </a:r>
            <a:r>
              <a:rPr lang="pt-BR" dirty="0"/>
              <a:t> (Recife, Olinda e Jaboatão); e</a:t>
            </a:r>
          </a:p>
          <a:p>
            <a:pPr marL="630238" indent="-268288">
              <a:buFont typeface="Wingdings" panose="05000000000000000000" pitchFamily="2" charset="2"/>
              <a:buChar char="§"/>
            </a:pPr>
            <a:r>
              <a:rPr lang="pt-BR" dirty="0"/>
              <a:t>Reserva para aprovação nas categorias longa-metragem, produto para TV, curta-metragem, difusão, formação, pesquisa</a:t>
            </a:r>
            <a:r>
              <a:rPr lang="pt-BR" b="1" dirty="0"/>
              <a:t>: pelo menos 02  projetos de cada RD.</a:t>
            </a:r>
          </a:p>
          <a:p>
            <a:endParaRPr lang="pt-BR" sz="2000" b="1" dirty="0"/>
          </a:p>
          <a:p>
            <a:r>
              <a:rPr lang="pt-BR" sz="2000" b="1" dirty="0"/>
              <a:t>Inclusão por origem social, de raça, gênero e étnica:</a:t>
            </a:r>
            <a:endParaRPr lang="pt-BR" sz="2000" dirty="0"/>
          </a:p>
          <a:p>
            <a:pPr marL="630238" lvl="1" indent="-269875"/>
            <a:r>
              <a:rPr lang="pt-BR" b="1" dirty="0"/>
              <a:t>Cota de 20% de aprovação </a:t>
            </a:r>
            <a:r>
              <a:rPr lang="pt-BR" dirty="0"/>
              <a:t>para projetos de obras  audiovisuais que tenham profissionais negros/as e/ou indígenas nas funções de direção e/ou roteiro;</a:t>
            </a:r>
          </a:p>
          <a:p>
            <a:pPr marL="630238" lvl="1" indent="-269875"/>
            <a:r>
              <a:rPr lang="pt-BR" b="1" dirty="0"/>
              <a:t>Pontuação diferenciada </a:t>
            </a:r>
            <a:r>
              <a:rPr lang="pt-BR" dirty="0"/>
              <a:t>para profissionais negros/as e indígenas nas demais categorias – peso1;</a:t>
            </a:r>
          </a:p>
          <a:p>
            <a:pPr marL="630238" lvl="1" indent="-269875"/>
            <a:r>
              <a:rPr lang="pt-BR" dirty="0"/>
              <a:t>Pontuação específica no critério </a:t>
            </a:r>
            <a:r>
              <a:rPr lang="pt-BR" b="1" dirty="0"/>
              <a:t>Mulheres </a:t>
            </a:r>
            <a:r>
              <a:rPr lang="pt-BR" dirty="0"/>
              <a:t>nas funções de direção e/ou roteiro – </a:t>
            </a:r>
            <a:r>
              <a:rPr lang="pt-BR" b="1" dirty="0"/>
              <a:t>peso 2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97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764704"/>
          </a:xfrm>
        </p:spPr>
        <p:txBody>
          <a:bodyPr/>
          <a:lstStyle/>
          <a:p>
            <a:pPr algn="l"/>
            <a:r>
              <a:rPr lang="pt-BR" sz="3400" dirty="0"/>
              <a:t>PROCESSO DE SELEÇÃO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502691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sz="2400" b="1" dirty="0"/>
              <a:t>443 Projetos Inscritos </a:t>
            </a:r>
          </a:p>
          <a:p>
            <a:pPr marL="0" lvl="0" indent="0">
              <a:buNone/>
            </a:pPr>
            <a:r>
              <a:rPr lang="pt-BR" sz="2400" b="1" dirty="0"/>
              <a:t>376 Projetos foram habilitados, sendo:</a:t>
            </a:r>
            <a:r>
              <a:rPr lang="pt-BR" sz="2400" dirty="0"/>
              <a:t> </a:t>
            </a:r>
            <a:endParaRPr lang="pt-BR" sz="2400" b="1" dirty="0"/>
          </a:p>
          <a:p>
            <a:pPr lvl="0"/>
            <a:r>
              <a:rPr lang="pt-BR" sz="2100" dirty="0"/>
              <a:t>Longa-metragem: 77 projetos</a:t>
            </a:r>
          </a:p>
          <a:p>
            <a:r>
              <a:rPr lang="pt-BR" sz="2100" dirty="0"/>
              <a:t>Curta-metragem: 107 projetos</a:t>
            </a:r>
          </a:p>
          <a:p>
            <a:pPr lvl="0"/>
            <a:r>
              <a:rPr lang="pt-BR" sz="2100" dirty="0"/>
              <a:t>Produtos para TV: 62 projetos</a:t>
            </a:r>
          </a:p>
          <a:p>
            <a:pPr lvl="0"/>
            <a:r>
              <a:rPr lang="pt-BR" sz="2100" dirty="0"/>
              <a:t>Difusão: 31 projetos</a:t>
            </a:r>
          </a:p>
          <a:p>
            <a:pPr lvl="0"/>
            <a:r>
              <a:rPr lang="pt-BR" sz="2100" dirty="0"/>
              <a:t>Formação: 30 projetos</a:t>
            </a:r>
          </a:p>
          <a:p>
            <a:pPr lvl="0"/>
            <a:r>
              <a:rPr lang="pt-BR" sz="2100" dirty="0"/>
              <a:t>Pesquisa: 07 projetos</a:t>
            </a:r>
          </a:p>
          <a:p>
            <a:pPr lvl="0"/>
            <a:r>
              <a:rPr lang="pt-BR" sz="2100" dirty="0"/>
              <a:t>Preservação: 02</a:t>
            </a:r>
          </a:p>
          <a:p>
            <a:pPr lvl="0"/>
            <a:r>
              <a:rPr lang="pt-BR" sz="2100" dirty="0"/>
              <a:t>Revelando os Pernambucos: 27 projetos</a:t>
            </a:r>
          </a:p>
          <a:p>
            <a:pPr lvl="0"/>
            <a:r>
              <a:rPr lang="pt-BR" sz="2100" dirty="0"/>
              <a:t>Desenvolvimento de Cineclubes: 33 projetos</a:t>
            </a:r>
          </a:p>
          <a:p>
            <a:pPr marL="0" lvl="0" indent="0">
              <a:buNone/>
            </a:pPr>
            <a:endParaRPr lang="pt-BR" sz="2100" b="1" dirty="0"/>
          </a:p>
          <a:p>
            <a:pPr marL="0" lvl="0" indent="0">
              <a:buNone/>
            </a:pPr>
            <a:r>
              <a:rPr lang="pt-BR" sz="2400" b="1" dirty="0"/>
              <a:t>153 Projetos foram para a Defesa Oral</a:t>
            </a:r>
          </a:p>
          <a:p>
            <a:pPr marL="0" lvl="0" indent="0">
              <a:buNone/>
            </a:pPr>
            <a:r>
              <a:rPr lang="pt-BR" sz="2400" b="1" u="sng" dirty="0"/>
              <a:t>112 Projetos Aprovados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580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2622</Words>
  <Application>Microsoft Office PowerPoint</Application>
  <PresentationFormat>Apresentação na tela (4:3)</PresentationFormat>
  <Paragraphs>590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Arial</vt:lpstr>
      <vt:lpstr>Calibri</vt:lpstr>
      <vt:lpstr>Franklin Gothic Medium</vt:lpstr>
      <vt:lpstr>Segoe UI</vt:lpstr>
      <vt:lpstr>Times New Roman</vt:lpstr>
      <vt:lpstr>Webdings</vt:lpstr>
      <vt:lpstr>Wingdings</vt:lpstr>
      <vt:lpstr>Tema do Office</vt:lpstr>
      <vt:lpstr>ANÚNCIO DO RESULTADO DO 10° EDITAL DO FUNCULTURA AUDIOVISUAL 2016/2017</vt:lpstr>
      <vt:lpstr>INVESTIMENTO</vt:lpstr>
      <vt:lpstr>CONSTRUÇÃO DO EDITAL</vt:lpstr>
      <vt:lpstr>CONSTRUÇÃO DO EDITAL</vt:lpstr>
      <vt:lpstr>Fomento ao Audiovisual Histórico – 2003 a 2017</vt:lpstr>
      <vt:lpstr>Projetos inscritos x Projetos aprovados 2003 a 2016</vt:lpstr>
      <vt:lpstr>Fomento ao Audiovisual  Investimento – 2007 a 2017</vt:lpstr>
      <vt:lpstr>DEMOCRATIZAÇÃO DO ACESSO</vt:lpstr>
      <vt:lpstr>PROCESSO DE SELEÇÃO</vt:lpstr>
      <vt:lpstr>PROCESSO DE SELEÇÃO: ACESSIBILIDADE</vt:lpstr>
      <vt:lpstr>PROCESSO DE SELEÇÃO: REGIONALIZAÇÃO</vt:lpstr>
      <vt:lpstr>PROCESSO DE SELEÇÃO: REGIONALIZAÇÃO</vt:lpstr>
      <vt:lpstr>PROCESSO DE SELEÇÃO:  MULHERES DIRETORAS E/OU ROTEIRISTAS</vt:lpstr>
      <vt:lpstr>PROCESSO DE SELEÇÃO:  MULHERES DIRETORAS E/OU ROTEIRISTAS</vt:lpstr>
      <vt:lpstr>PROCESSO DE SELEÇÃO:  PROFISSIONAIS NEGROS/AS E INDÍGENAS </vt:lpstr>
      <vt:lpstr>PROCESSO DE SELEÇÃO:  PROFISSIONAIS NEGROS/AS E INDÍGENAS</vt:lpstr>
      <vt:lpstr>PROCESSO DE SELEÇÃO:  PROFISSIONAIS NEGROS/AS E INDÍGENAS</vt:lpstr>
      <vt:lpstr>PROJETOS SELECIONADOS   10° EDITAL DO FUNCULTURA AUDIOVISUAL 2016/2017</vt:lpstr>
      <vt:lpstr>Categoria: Desenvolvimento do Cineclubismo</vt:lpstr>
      <vt:lpstr>Categoria: Desenvolvimento do Cineclubismo</vt:lpstr>
      <vt:lpstr>Categoria: Revelando os Pernambucanos</vt:lpstr>
      <vt:lpstr>Categoria: Revelando os Pernambucanos</vt:lpstr>
      <vt:lpstr>Categoria: Difusão</vt:lpstr>
      <vt:lpstr>Categoria: Difusão</vt:lpstr>
      <vt:lpstr>Categoria: Formação</vt:lpstr>
      <vt:lpstr>Categoria: Formação</vt:lpstr>
      <vt:lpstr>Categoria: Curta-metragem / Média-metragem</vt:lpstr>
      <vt:lpstr>  Categoria: Curta-metragem / Média-metragem</vt:lpstr>
      <vt:lpstr>  Categoria: Curta-metragem / Média-metragem</vt:lpstr>
      <vt:lpstr> Categoria: Produtos para Televisão</vt:lpstr>
      <vt:lpstr> Categoria: Produtos para Televisão</vt:lpstr>
      <vt:lpstr> Categoria: Produtos para Televisão</vt:lpstr>
      <vt:lpstr> Categoria: Longa-metragem</vt:lpstr>
      <vt:lpstr> Categoria: Longa-metragem</vt:lpstr>
      <vt:lpstr> Categoria: Longa-metragem</vt:lpstr>
      <vt:lpstr> Categoria: Longa-metragem</vt:lpstr>
      <vt:lpstr>OUTRAS INFORMAÇÕES: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Cavalcanti</dc:creator>
  <cp:lastModifiedBy>familia</cp:lastModifiedBy>
  <cp:revision>92</cp:revision>
  <cp:lastPrinted>2017-07-10T13:43:29Z</cp:lastPrinted>
  <dcterms:created xsi:type="dcterms:W3CDTF">2016-03-04T18:55:27Z</dcterms:created>
  <dcterms:modified xsi:type="dcterms:W3CDTF">2017-07-11T11:50:12Z</dcterms:modified>
</cp:coreProperties>
</file>